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4"/>
  </p:sldMasterIdLst>
  <p:notesMasterIdLst>
    <p:notesMasterId r:id="rId40"/>
  </p:notesMasterIdLst>
  <p:sldIdLst>
    <p:sldId id="256" r:id="rId5"/>
    <p:sldId id="257" r:id="rId6"/>
    <p:sldId id="405" r:id="rId7"/>
    <p:sldId id="373" r:id="rId8"/>
    <p:sldId id="2147375246" r:id="rId9"/>
    <p:sldId id="2147375248" r:id="rId10"/>
    <p:sldId id="2147375249" r:id="rId11"/>
    <p:sldId id="2147375250" r:id="rId12"/>
    <p:sldId id="2147375251" r:id="rId13"/>
    <p:sldId id="2147375252" r:id="rId14"/>
    <p:sldId id="2147375253" r:id="rId15"/>
    <p:sldId id="2147375255" r:id="rId16"/>
    <p:sldId id="2147375254" r:id="rId17"/>
    <p:sldId id="2147375256" r:id="rId18"/>
    <p:sldId id="382" r:id="rId19"/>
    <p:sldId id="383" r:id="rId20"/>
    <p:sldId id="386" r:id="rId21"/>
    <p:sldId id="387" r:id="rId22"/>
    <p:sldId id="388" r:id="rId23"/>
    <p:sldId id="389" r:id="rId24"/>
    <p:sldId id="390" r:id="rId25"/>
    <p:sldId id="391" r:id="rId26"/>
    <p:sldId id="392" r:id="rId27"/>
    <p:sldId id="393" r:id="rId28"/>
    <p:sldId id="394" r:id="rId29"/>
    <p:sldId id="395" r:id="rId30"/>
    <p:sldId id="396" r:id="rId31"/>
    <p:sldId id="397" r:id="rId32"/>
    <p:sldId id="399" r:id="rId33"/>
    <p:sldId id="400" r:id="rId34"/>
    <p:sldId id="2147375257" r:id="rId35"/>
    <p:sldId id="2147375258" r:id="rId36"/>
    <p:sldId id="2147375260" r:id="rId37"/>
    <p:sldId id="2147375261" r:id="rId38"/>
    <p:sldId id="2147375262"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22E75A-EC4A-480F-A034-579858536611}" v="126" dt="2021-12-12T09:30:59.4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8" autoAdjust="0"/>
    <p:restoredTop sz="94660"/>
  </p:normalViewPr>
  <p:slideViewPr>
    <p:cSldViewPr snapToGrid="0">
      <p:cViewPr varScale="1">
        <p:scale>
          <a:sx n="91" d="100"/>
          <a:sy n="91" d="100"/>
        </p:scale>
        <p:origin x="208" y="61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lufer/MO/Nilufer Yasmin Munni (Email: nilufer.munni@robi.com.bd)" userId="2937596c-1a3c-4e7b-86f5-46dd6106ac7e" providerId="ADAL" clId="{2FFE5FC4-8866-4774-BEA0-24263BB45EF9}"/>
    <pc:docChg chg="undo custSel addSld delSld modSld">
      <pc:chgData name="Nilufer/MO/Nilufer Yasmin Munni (Email: nilufer.munni@robi.com.bd)" userId="2937596c-1a3c-4e7b-86f5-46dd6106ac7e" providerId="ADAL" clId="{2FFE5FC4-8866-4774-BEA0-24263BB45EF9}" dt="2021-12-12T09:31:08.165" v="262" actId="113"/>
      <pc:docMkLst>
        <pc:docMk/>
      </pc:docMkLst>
      <pc:sldChg chg="modSp">
        <pc:chgData name="Nilufer/MO/Nilufer Yasmin Munni (Email: nilufer.munni@robi.com.bd)" userId="2937596c-1a3c-4e7b-86f5-46dd6106ac7e" providerId="ADAL" clId="{2FFE5FC4-8866-4774-BEA0-24263BB45EF9}" dt="2021-12-12T09:18:40.124" v="97" actId="207"/>
        <pc:sldMkLst>
          <pc:docMk/>
          <pc:sldMk cId="0" sldId="257"/>
        </pc:sldMkLst>
        <pc:spChg chg="mod">
          <ac:chgData name="Nilufer/MO/Nilufer Yasmin Munni (Email: nilufer.munni@robi.com.bd)" userId="2937596c-1a3c-4e7b-86f5-46dd6106ac7e" providerId="ADAL" clId="{2FFE5FC4-8866-4774-BEA0-24263BB45EF9}" dt="2021-12-12T09:18:40.124" v="97" actId="207"/>
          <ac:spMkLst>
            <pc:docMk/>
            <pc:sldMk cId="0" sldId="257"/>
            <ac:spMk id="15362" creationId="{53615DAA-BEB2-4640-A33C-8590D283EC18}"/>
          </ac:spMkLst>
        </pc:spChg>
      </pc:sldChg>
      <pc:sldChg chg="del">
        <pc:chgData name="Nilufer/MO/Nilufer Yasmin Munni (Email: nilufer.munni@robi.com.bd)" userId="2937596c-1a3c-4e7b-86f5-46dd6106ac7e" providerId="ADAL" clId="{2FFE5FC4-8866-4774-BEA0-24263BB45EF9}" dt="2021-12-12T09:09:25.996" v="33" actId="2696"/>
        <pc:sldMkLst>
          <pc:docMk/>
          <pc:sldMk cId="0" sldId="372"/>
        </pc:sldMkLst>
      </pc:sldChg>
      <pc:sldChg chg="addSp modSp">
        <pc:chgData name="Nilufer/MO/Nilufer Yasmin Munni (Email: nilufer.munni@robi.com.bd)" userId="2937596c-1a3c-4e7b-86f5-46dd6106ac7e" providerId="ADAL" clId="{2FFE5FC4-8866-4774-BEA0-24263BB45EF9}" dt="2021-12-12T09:00:36.938" v="11" actId="14100"/>
        <pc:sldMkLst>
          <pc:docMk/>
          <pc:sldMk cId="0" sldId="373"/>
        </pc:sldMkLst>
        <pc:spChg chg="mod">
          <ac:chgData name="Nilufer/MO/Nilufer Yasmin Munni (Email: nilufer.munni@robi.com.bd)" userId="2937596c-1a3c-4e7b-86f5-46dd6106ac7e" providerId="ADAL" clId="{2FFE5FC4-8866-4774-BEA0-24263BB45EF9}" dt="2021-12-12T09:00:15.507" v="6" actId="14100"/>
          <ac:spMkLst>
            <pc:docMk/>
            <pc:sldMk cId="0" sldId="373"/>
            <ac:spMk id="7" creationId="{E433A88F-DF46-46D2-B004-A24BEADF4FC4}"/>
          </ac:spMkLst>
        </pc:spChg>
        <pc:spChg chg="mod">
          <ac:chgData name="Nilufer/MO/Nilufer Yasmin Munni (Email: nilufer.munni@robi.com.bd)" userId="2937596c-1a3c-4e7b-86f5-46dd6106ac7e" providerId="ADAL" clId="{2FFE5FC4-8866-4774-BEA0-24263BB45EF9}" dt="2021-12-12T09:00:25.752" v="9" actId="207"/>
          <ac:spMkLst>
            <pc:docMk/>
            <pc:sldMk cId="0" sldId="373"/>
            <ac:spMk id="18435" creationId="{90FA5090-240B-4B07-98F1-B0219BD4B229}"/>
          </ac:spMkLst>
        </pc:spChg>
        <pc:picChg chg="add mod">
          <ac:chgData name="Nilufer/MO/Nilufer Yasmin Munni (Email: nilufer.munni@robi.com.bd)" userId="2937596c-1a3c-4e7b-86f5-46dd6106ac7e" providerId="ADAL" clId="{2FFE5FC4-8866-4774-BEA0-24263BB45EF9}" dt="2021-12-12T09:00:36.938" v="11" actId="14100"/>
          <ac:picMkLst>
            <pc:docMk/>
            <pc:sldMk cId="0" sldId="373"/>
            <ac:picMk id="6" creationId="{B5FC7965-A174-429B-9866-775088501B30}"/>
          </ac:picMkLst>
        </pc:picChg>
      </pc:sldChg>
      <pc:sldChg chg="modSp del">
        <pc:chgData name="Nilufer/MO/Nilufer Yasmin Munni (Email: nilufer.munni@robi.com.bd)" userId="2937596c-1a3c-4e7b-86f5-46dd6106ac7e" providerId="ADAL" clId="{2FFE5FC4-8866-4774-BEA0-24263BB45EF9}" dt="2021-12-12T09:05:06.015" v="27" actId="2696"/>
        <pc:sldMkLst>
          <pc:docMk/>
          <pc:sldMk cId="0" sldId="374"/>
        </pc:sldMkLst>
        <pc:spChg chg="mod">
          <ac:chgData name="Nilufer/MO/Nilufer Yasmin Munni (Email: nilufer.munni@robi.com.bd)" userId="2937596c-1a3c-4e7b-86f5-46dd6106ac7e" providerId="ADAL" clId="{2FFE5FC4-8866-4774-BEA0-24263BB45EF9}" dt="2021-12-12T09:01:03.103" v="18" actId="255"/>
          <ac:spMkLst>
            <pc:docMk/>
            <pc:sldMk cId="0" sldId="374"/>
            <ac:spMk id="7" creationId="{9626F77D-8FC5-4F69-8C16-4F4E1088BDBC}"/>
          </ac:spMkLst>
        </pc:spChg>
        <pc:spChg chg="mod">
          <ac:chgData name="Nilufer/MO/Nilufer Yasmin Munni (Email: nilufer.munni@robi.com.bd)" userId="2937596c-1a3c-4e7b-86f5-46dd6106ac7e" providerId="ADAL" clId="{2FFE5FC4-8866-4774-BEA0-24263BB45EF9}" dt="2021-12-12T09:01:25.580" v="24" actId="114"/>
          <ac:spMkLst>
            <pc:docMk/>
            <pc:sldMk cId="0" sldId="374"/>
            <ac:spMk id="8" creationId="{51ADE551-2493-4ADA-B2FF-FAAD58F4B346}"/>
          </ac:spMkLst>
        </pc:spChg>
        <pc:picChg chg="mod">
          <ac:chgData name="Nilufer/MO/Nilufer Yasmin Munni (Email: nilufer.munni@robi.com.bd)" userId="2937596c-1a3c-4e7b-86f5-46dd6106ac7e" providerId="ADAL" clId="{2FFE5FC4-8866-4774-BEA0-24263BB45EF9}" dt="2021-12-12T09:01:36.199" v="25" actId="14100"/>
          <ac:picMkLst>
            <pc:docMk/>
            <pc:sldMk cId="0" sldId="374"/>
            <ac:picMk id="20484" creationId="{F4B69C35-4473-48AF-A2DC-08218E2465AD}"/>
          </ac:picMkLst>
        </pc:picChg>
      </pc:sldChg>
      <pc:sldChg chg="del">
        <pc:chgData name="Nilufer/MO/Nilufer Yasmin Munni (Email: nilufer.munni@robi.com.bd)" userId="2937596c-1a3c-4e7b-86f5-46dd6106ac7e" providerId="ADAL" clId="{2FFE5FC4-8866-4774-BEA0-24263BB45EF9}" dt="2021-12-12T09:09:15.386" v="32" actId="2696"/>
        <pc:sldMkLst>
          <pc:docMk/>
          <pc:sldMk cId="0" sldId="376"/>
        </pc:sldMkLst>
      </pc:sldChg>
      <pc:sldChg chg="del">
        <pc:chgData name="Nilufer/MO/Nilufer Yasmin Munni (Email: nilufer.munni@robi.com.bd)" userId="2937596c-1a3c-4e7b-86f5-46dd6106ac7e" providerId="ADAL" clId="{2FFE5FC4-8866-4774-BEA0-24263BB45EF9}" dt="2021-12-12T09:10:46.018" v="42" actId="2696"/>
        <pc:sldMkLst>
          <pc:docMk/>
          <pc:sldMk cId="0" sldId="377"/>
        </pc:sldMkLst>
      </pc:sldChg>
      <pc:sldChg chg="del">
        <pc:chgData name="Nilufer/MO/Nilufer Yasmin Munni (Email: nilufer.munni@robi.com.bd)" userId="2937596c-1a3c-4e7b-86f5-46dd6106ac7e" providerId="ADAL" clId="{2FFE5FC4-8866-4774-BEA0-24263BB45EF9}" dt="2021-12-12T09:12:05.271" v="55" actId="2696"/>
        <pc:sldMkLst>
          <pc:docMk/>
          <pc:sldMk cId="0" sldId="378"/>
        </pc:sldMkLst>
      </pc:sldChg>
      <pc:sldChg chg="del">
        <pc:chgData name="Nilufer/MO/Nilufer Yasmin Munni (Email: nilufer.munni@robi.com.bd)" userId="2937596c-1a3c-4e7b-86f5-46dd6106ac7e" providerId="ADAL" clId="{2FFE5FC4-8866-4774-BEA0-24263BB45EF9}" dt="2021-12-12T09:13:43.233" v="65" actId="2696"/>
        <pc:sldMkLst>
          <pc:docMk/>
          <pc:sldMk cId="0" sldId="379"/>
        </pc:sldMkLst>
      </pc:sldChg>
      <pc:sldChg chg="del">
        <pc:chgData name="Nilufer/MO/Nilufer Yasmin Munni (Email: nilufer.munni@robi.com.bd)" userId="2937596c-1a3c-4e7b-86f5-46dd6106ac7e" providerId="ADAL" clId="{2FFE5FC4-8866-4774-BEA0-24263BB45EF9}" dt="2021-12-12T09:15:32.708" v="81" actId="2696"/>
        <pc:sldMkLst>
          <pc:docMk/>
          <pc:sldMk cId="0" sldId="380"/>
        </pc:sldMkLst>
      </pc:sldChg>
      <pc:sldChg chg="modSp">
        <pc:chgData name="Nilufer/MO/Nilufer Yasmin Munni (Email: nilufer.munni@robi.com.bd)" userId="2937596c-1a3c-4e7b-86f5-46dd6106ac7e" providerId="ADAL" clId="{2FFE5FC4-8866-4774-BEA0-24263BB45EF9}" dt="2021-12-12T09:22:02.418" v="140" actId="207"/>
        <pc:sldMkLst>
          <pc:docMk/>
          <pc:sldMk cId="0" sldId="382"/>
        </pc:sldMkLst>
        <pc:spChg chg="mod">
          <ac:chgData name="Nilufer/MO/Nilufer Yasmin Munni (Email: nilufer.munni@robi.com.bd)" userId="2937596c-1a3c-4e7b-86f5-46dd6106ac7e" providerId="ADAL" clId="{2FFE5FC4-8866-4774-BEA0-24263BB45EF9}" dt="2021-12-12T09:21:52.453" v="137" actId="255"/>
          <ac:spMkLst>
            <pc:docMk/>
            <pc:sldMk cId="0" sldId="382"/>
            <ac:spMk id="34820" creationId="{1352A24B-AA12-4922-BE5F-71B88FD37AB9}"/>
          </ac:spMkLst>
        </pc:spChg>
        <pc:spChg chg="mod">
          <ac:chgData name="Nilufer/MO/Nilufer Yasmin Munni (Email: nilufer.munni@robi.com.bd)" userId="2937596c-1a3c-4e7b-86f5-46dd6106ac7e" providerId="ADAL" clId="{2FFE5FC4-8866-4774-BEA0-24263BB45EF9}" dt="2021-12-12T09:22:02.418" v="140" actId="207"/>
          <ac:spMkLst>
            <pc:docMk/>
            <pc:sldMk cId="0" sldId="382"/>
            <ac:spMk id="34821" creationId="{30481A63-66CA-40B8-820E-F791C86F8C74}"/>
          </ac:spMkLst>
        </pc:spChg>
      </pc:sldChg>
      <pc:sldChg chg="addSp modSp">
        <pc:chgData name="Nilufer/MO/Nilufer Yasmin Munni (Email: nilufer.munni@robi.com.bd)" userId="2937596c-1a3c-4e7b-86f5-46dd6106ac7e" providerId="ADAL" clId="{2FFE5FC4-8866-4774-BEA0-24263BB45EF9}" dt="2021-12-12T09:23:03.412" v="156" actId="207"/>
        <pc:sldMkLst>
          <pc:docMk/>
          <pc:sldMk cId="0" sldId="383"/>
        </pc:sldMkLst>
        <pc:spChg chg="add mod">
          <ac:chgData name="Nilufer/MO/Nilufer Yasmin Munni (Email: nilufer.munni@robi.com.bd)" userId="2937596c-1a3c-4e7b-86f5-46dd6106ac7e" providerId="ADAL" clId="{2FFE5FC4-8866-4774-BEA0-24263BB45EF9}" dt="2021-12-12T09:23:03.412" v="156" actId="207"/>
          <ac:spMkLst>
            <pc:docMk/>
            <pc:sldMk cId="0" sldId="383"/>
            <ac:spMk id="9" creationId="{5D4059FB-FBEB-4032-B116-5637AAFA9E29}"/>
          </ac:spMkLst>
        </pc:spChg>
        <pc:spChg chg="mod">
          <ac:chgData name="Nilufer/MO/Nilufer Yasmin Munni (Email: nilufer.munni@robi.com.bd)" userId="2937596c-1a3c-4e7b-86f5-46dd6106ac7e" providerId="ADAL" clId="{2FFE5FC4-8866-4774-BEA0-24263BB45EF9}" dt="2021-12-12T09:22:42.340" v="151" actId="1076"/>
          <ac:spMkLst>
            <pc:docMk/>
            <pc:sldMk cId="0" sldId="383"/>
            <ac:spMk id="35844" creationId="{4D1659FD-EE68-4DFD-B653-B77C29E1D6FA}"/>
          </ac:spMkLst>
        </pc:spChg>
        <pc:spChg chg="mod">
          <ac:chgData name="Nilufer/MO/Nilufer Yasmin Munni (Email: nilufer.munni@robi.com.bd)" userId="2937596c-1a3c-4e7b-86f5-46dd6106ac7e" providerId="ADAL" clId="{2FFE5FC4-8866-4774-BEA0-24263BB45EF9}" dt="2021-12-12T09:22:50.130" v="152" actId="1076"/>
          <ac:spMkLst>
            <pc:docMk/>
            <pc:sldMk cId="0" sldId="383"/>
            <ac:spMk id="35845" creationId="{1D298DAC-107A-4937-8770-78A473B9FF28}"/>
          </ac:spMkLst>
        </pc:spChg>
      </pc:sldChg>
      <pc:sldChg chg="delSp modSp del">
        <pc:chgData name="Nilufer/MO/Nilufer Yasmin Munni (Email: nilufer.munni@robi.com.bd)" userId="2937596c-1a3c-4e7b-86f5-46dd6106ac7e" providerId="ADAL" clId="{2FFE5FC4-8866-4774-BEA0-24263BB45EF9}" dt="2021-12-12T09:23:08.358" v="157" actId="2696"/>
        <pc:sldMkLst>
          <pc:docMk/>
          <pc:sldMk cId="0" sldId="384"/>
        </pc:sldMkLst>
        <pc:spChg chg="del mod">
          <ac:chgData name="Nilufer/MO/Nilufer Yasmin Munni (Email: nilufer.munni@robi.com.bd)" userId="2937596c-1a3c-4e7b-86f5-46dd6106ac7e" providerId="ADAL" clId="{2FFE5FC4-8866-4774-BEA0-24263BB45EF9}" dt="2021-12-12T09:22:54.597" v="153"/>
          <ac:spMkLst>
            <pc:docMk/>
            <pc:sldMk cId="0" sldId="384"/>
            <ac:spMk id="36868" creationId="{72AF56C6-D8F6-4C14-B21D-3C108535BA75}"/>
          </ac:spMkLst>
        </pc:spChg>
      </pc:sldChg>
      <pc:sldChg chg="modSp">
        <pc:chgData name="Nilufer/MO/Nilufer Yasmin Munni (Email: nilufer.munni@robi.com.bd)" userId="2937596c-1a3c-4e7b-86f5-46dd6106ac7e" providerId="ADAL" clId="{2FFE5FC4-8866-4774-BEA0-24263BB45EF9}" dt="2021-12-12T09:23:37.334" v="161" actId="1076"/>
        <pc:sldMkLst>
          <pc:docMk/>
          <pc:sldMk cId="0" sldId="386"/>
        </pc:sldMkLst>
        <pc:spChg chg="mod">
          <ac:chgData name="Nilufer/MO/Nilufer Yasmin Munni (Email: nilufer.munni@robi.com.bd)" userId="2937596c-1a3c-4e7b-86f5-46dd6106ac7e" providerId="ADAL" clId="{2FFE5FC4-8866-4774-BEA0-24263BB45EF9}" dt="2021-12-12T09:23:21.377" v="160" actId="1076"/>
          <ac:spMkLst>
            <pc:docMk/>
            <pc:sldMk cId="0" sldId="386"/>
            <ac:spMk id="7" creationId="{09E238FE-29EF-4F34-9F29-D0969813BE6E}"/>
          </ac:spMkLst>
        </pc:spChg>
        <pc:spChg chg="mod">
          <ac:chgData name="Nilufer/MO/Nilufer Yasmin Munni (Email: nilufer.munni@robi.com.bd)" userId="2937596c-1a3c-4e7b-86f5-46dd6106ac7e" providerId="ADAL" clId="{2FFE5FC4-8866-4774-BEA0-24263BB45EF9}" dt="2021-12-12T09:23:37.334" v="161" actId="1076"/>
          <ac:spMkLst>
            <pc:docMk/>
            <pc:sldMk cId="0" sldId="386"/>
            <ac:spMk id="11" creationId="{2AE04928-E0C4-49AB-A998-930B6FC6B8EF}"/>
          </ac:spMkLst>
        </pc:spChg>
        <pc:spChg chg="mod">
          <ac:chgData name="Nilufer/MO/Nilufer Yasmin Munni (Email: nilufer.munni@robi.com.bd)" userId="2937596c-1a3c-4e7b-86f5-46dd6106ac7e" providerId="ADAL" clId="{2FFE5FC4-8866-4774-BEA0-24263BB45EF9}" dt="2021-12-12T09:23:37.334" v="161" actId="1076"/>
          <ac:spMkLst>
            <pc:docMk/>
            <pc:sldMk cId="0" sldId="386"/>
            <ac:spMk id="12" creationId="{BB18D83E-D622-43D6-AC0E-83EBECA6B20F}"/>
          </ac:spMkLst>
        </pc:spChg>
        <pc:spChg chg="mod">
          <ac:chgData name="Nilufer/MO/Nilufer Yasmin Munni (Email: nilufer.munni@robi.com.bd)" userId="2937596c-1a3c-4e7b-86f5-46dd6106ac7e" providerId="ADAL" clId="{2FFE5FC4-8866-4774-BEA0-24263BB45EF9}" dt="2021-12-12T09:23:37.334" v="161" actId="1076"/>
          <ac:spMkLst>
            <pc:docMk/>
            <pc:sldMk cId="0" sldId="386"/>
            <ac:spMk id="13" creationId="{6D872B72-4D59-4F9B-8DCD-1A8918FA72A6}"/>
          </ac:spMkLst>
        </pc:spChg>
        <pc:spChg chg="mod">
          <ac:chgData name="Nilufer/MO/Nilufer Yasmin Munni (Email: nilufer.munni@robi.com.bd)" userId="2937596c-1a3c-4e7b-86f5-46dd6106ac7e" providerId="ADAL" clId="{2FFE5FC4-8866-4774-BEA0-24263BB45EF9}" dt="2021-12-12T09:23:37.334" v="161" actId="1076"/>
          <ac:spMkLst>
            <pc:docMk/>
            <pc:sldMk cId="0" sldId="386"/>
            <ac:spMk id="14" creationId="{ACF24294-3748-4B04-BD11-8A75C1B58AFC}"/>
          </ac:spMkLst>
        </pc:spChg>
        <pc:spChg chg="mod">
          <ac:chgData name="Nilufer/MO/Nilufer Yasmin Munni (Email: nilufer.munni@robi.com.bd)" userId="2937596c-1a3c-4e7b-86f5-46dd6106ac7e" providerId="ADAL" clId="{2FFE5FC4-8866-4774-BEA0-24263BB45EF9}" dt="2021-12-12T09:23:37.334" v="161" actId="1076"/>
          <ac:spMkLst>
            <pc:docMk/>
            <pc:sldMk cId="0" sldId="386"/>
            <ac:spMk id="15" creationId="{59B06061-3A95-417A-8CA5-C3EEAE5AC275}"/>
          </ac:spMkLst>
        </pc:spChg>
        <pc:spChg chg="mod">
          <ac:chgData name="Nilufer/MO/Nilufer Yasmin Munni (Email: nilufer.munni@robi.com.bd)" userId="2937596c-1a3c-4e7b-86f5-46dd6106ac7e" providerId="ADAL" clId="{2FFE5FC4-8866-4774-BEA0-24263BB45EF9}" dt="2021-12-12T09:23:37.334" v="161" actId="1076"/>
          <ac:spMkLst>
            <pc:docMk/>
            <pc:sldMk cId="0" sldId="386"/>
            <ac:spMk id="16" creationId="{5340AC45-EA60-484F-955B-882ACF8D4532}"/>
          </ac:spMkLst>
        </pc:spChg>
      </pc:sldChg>
      <pc:sldChg chg="modSp">
        <pc:chgData name="Nilufer/MO/Nilufer Yasmin Munni (Email: nilufer.munni@robi.com.bd)" userId="2937596c-1a3c-4e7b-86f5-46dd6106ac7e" providerId="ADAL" clId="{2FFE5FC4-8866-4774-BEA0-24263BB45EF9}" dt="2021-12-12T09:24:13.930" v="171" actId="207"/>
        <pc:sldMkLst>
          <pc:docMk/>
          <pc:sldMk cId="0" sldId="387"/>
        </pc:sldMkLst>
        <pc:spChg chg="mod">
          <ac:chgData name="Nilufer/MO/Nilufer Yasmin Munni (Email: nilufer.munni@robi.com.bd)" userId="2937596c-1a3c-4e7b-86f5-46dd6106ac7e" providerId="ADAL" clId="{2FFE5FC4-8866-4774-BEA0-24263BB45EF9}" dt="2021-12-12T09:23:56.393" v="166" actId="1076"/>
          <ac:spMkLst>
            <pc:docMk/>
            <pc:sldMk cId="0" sldId="387"/>
            <ac:spMk id="7" creationId="{58BD18CA-22DA-4BDC-B112-2280CC527232}"/>
          </ac:spMkLst>
        </pc:spChg>
        <pc:spChg chg="mod">
          <ac:chgData name="Nilufer/MO/Nilufer Yasmin Munni (Email: nilufer.munni@robi.com.bd)" userId="2937596c-1a3c-4e7b-86f5-46dd6106ac7e" providerId="ADAL" clId="{2FFE5FC4-8866-4774-BEA0-24263BB45EF9}" dt="2021-12-12T09:24:13.930" v="171" actId="207"/>
          <ac:spMkLst>
            <pc:docMk/>
            <pc:sldMk cId="0" sldId="387"/>
            <ac:spMk id="38916" creationId="{0C0AF3EE-FB33-4492-89A8-A33B9BD5A7B3}"/>
          </ac:spMkLst>
        </pc:spChg>
      </pc:sldChg>
      <pc:sldChg chg="modSp">
        <pc:chgData name="Nilufer/MO/Nilufer Yasmin Munni (Email: nilufer.munni@robi.com.bd)" userId="2937596c-1a3c-4e7b-86f5-46dd6106ac7e" providerId="ADAL" clId="{2FFE5FC4-8866-4774-BEA0-24263BB45EF9}" dt="2021-12-12T09:24:43.552" v="180" actId="1076"/>
        <pc:sldMkLst>
          <pc:docMk/>
          <pc:sldMk cId="0" sldId="388"/>
        </pc:sldMkLst>
        <pc:spChg chg="mod">
          <ac:chgData name="Nilufer/MO/Nilufer Yasmin Munni (Email: nilufer.munni@robi.com.bd)" userId="2937596c-1a3c-4e7b-86f5-46dd6106ac7e" providerId="ADAL" clId="{2FFE5FC4-8866-4774-BEA0-24263BB45EF9}" dt="2021-12-12T09:24:30.036" v="176" actId="1076"/>
          <ac:spMkLst>
            <pc:docMk/>
            <pc:sldMk cId="0" sldId="388"/>
            <ac:spMk id="7" creationId="{98A3201A-DDA0-45E1-8E9E-9D37A849D061}"/>
          </ac:spMkLst>
        </pc:spChg>
        <pc:spChg chg="mod">
          <ac:chgData name="Nilufer/MO/Nilufer Yasmin Munni (Email: nilufer.munni@robi.com.bd)" userId="2937596c-1a3c-4e7b-86f5-46dd6106ac7e" providerId="ADAL" clId="{2FFE5FC4-8866-4774-BEA0-24263BB45EF9}" dt="2021-12-12T09:24:39.289" v="179" actId="207"/>
          <ac:spMkLst>
            <pc:docMk/>
            <pc:sldMk cId="0" sldId="388"/>
            <ac:spMk id="17" creationId="{D272490F-559B-4033-8E55-EC7F9A272E60}"/>
          </ac:spMkLst>
        </pc:spChg>
        <pc:picChg chg="mod">
          <ac:chgData name="Nilufer/MO/Nilufer Yasmin Munni (Email: nilufer.munni@robi.com.bd)" userId="2937596c-1a3c-4e7b-86f5-46dd6106ac7e" providerId="ADAL" clId="{2FFE5FC4-8866-4774-BEA0-24263BB45EF9}" dt="2021-12-12T09:24:43.552" v="180" actId="1076"/>
          <ac:picMkLst>
            <pc:docMk/>
            <pc:sldMk cId="0" sldId="388"/>
            <ac:picMk id="39941" creationId="{11DA1C7F-DE67-4D53-A840-7A9D85C99597}"/>
          </ac:picMkLst>
        </pc:picChg>
      </pc:sldChg>
      <pc:sldChg chg="modSp">
        <pc:chgData name="Nilufer/MO/Nilufer Yasmin Munni (Email: nilufer.munni@robi.com.bd)" userId="2937596c-1a3c-4e7b-86f5-46dd6106ac7e" providerId="ADAL" clId="{2FFE5FC4-8866-4774-BEA0-24263BB45EF9}" dt="2021-12-12T09:25:23.586" v="187" actId="2711"/>
        <pc:sldMkLst>
          <pc:docMk/>
          <pc:sldMk cId="0" sldId="389"/>
        </pc:sldMkLst>
        <pc:spChg chg="mod">
          <ac:chgData name="Nilufer/MO/Nilufer Yasmin Munni (Email: nilufer.munni@robi.com.bd)" userId="2937596c-1a3c-4e7b-86f5-46dd6106ac7e" providerId="ADAL" clId="{2FFE5FC4-8866-4774-BEA0-24263BB45EF9}" dt="2021-12-12T09:25:16.641" v="185" actId="207"/>
          <ac:spMkLst>
            <pc:docMk/>
            <pc:sldMk cId="0" sldId="389"/>
            <ac:spMk id="3" creationId="{9BDE69F4-1FBD-4576-B97F-FD47EECA1871}"/>
          </ac:spMkLst>
        </pc:spChg>
        <pc:spChg chg="mod">
          <ac:chgData name="Nilufer/MO/Nilufer Yasmin Munni (Email: nilufer.munni@robi.com.bd)" userId="2937596c-1a3c-4e7b-86f5-46dd6106ac7e" providerId="ADAL" clId="{2FFE5FC4-8866-4774-BEA0-24263BB45EF9}" dt="2021-12-12T09:25:04.030" v="183" actId="1076"/>
          <ac:spMkLst>
            <pc:docMk/>
            <pc:sldMk cId="0" sldId="389"/>
            <ac:spMk id="7" creationId="{5DA1CC2F-E62C-426E-B0DA-91075DE85B93}"/>
          </ac:spMkLst>
        </pc:spChg>
        <pc:spChg chg="mod">
          <ac:chgData name="Nilufer/MO/Nilufer Yasmin Munni (Email: nilufer.munni@robi.com.bd)" userId="2937596c-1a3c-4e7b-86f5-46dd6106ac7e" providerId="ADAL" clId="{2FFE5FC4-8866-4774-BEA0-24263BB45EF9}" dt="2021-12-12T09:25:23.586" v="187" actId="2711"/>
          <ac:spMkLst>
            <pc:docMk/>
            <pc:sldMk cId="0" sldId="389"/>
            <ac:spMk id="40968" creationId="{6E1C85B2-0E88-4A65-847C-0A435B69DE63}"/>
          </ac:spMkLst>
        </pc:spChg>
      </pc:sldChg>
      <pc:sldChg chg="modSp">
        <pc:chgData name="Nilufer/MO/Nilufer Yasmin Munni (Email: nilufer.munni@robi.com.bd)" userId="2937596c-1a3c-4e7b-86f5-46dd6106ac7e" providerId="ADAL" clId="{2FFE5FC4-8866-4774-BEA0-24263BB45EF9}" dt="2021-12-12T09:26:02.366" v="193" actId="207"/>
        <pc:sldMkLst>
          <pc:docMk/>
          <pc:sldMk cId="0" sldId="390"/>
        </pc:sldMkLst>
        <pc:spChg chg="mod">
          <ac:chgData name="Nilufer/MO/Nilufer Yasmin Munni (Email: nilufer.munni@robi.com.bd)" userId="2937596c-1a3c-4e7b-86f5-46dd6106ac7e" providerId="ADAL" clId="{2FFE5FC4-8866-4774-BEA0-24263BB45EF9}" dt="2021-12-12T09:25:48.432" v="190" actId="1076"/>
          <ac:spMkLst>
            <pc:docMk/>
            <pc:sldMk cId="0" sldId="390"/>
            <ac:spMk id="7" creationId="{0BBAD40A-0453-448C-861F-FC1CFAD28E38}"/>
          </ac:spMkLst>
        </pc:spChg>
        <pc:spChg chg="mod">
          <ac:chgData name="Nilufer/MO/Nilufer Yasmin Munni (Email: nilufer.munni@robi.com.bd)" userId="2937596c-1a3c-4e7b-86f5-46dd6106ac7e" providerId="ADAL" clId="{2FFE5FC4-8866-4774-BEA0-24263BB45EF9}" dt="2021-12-12T09:26:02.366" v="193" actId="207"/>
          <ac:spMkLst>
            <pc:docMk/>
            <pc:sldMk cId="0" sldId="390"/>
            <ac:spMk id="41988" creationId="{8CCAD5A6-60E1-4682-91B3-BD406BE88593}"/>
          </ac:spMkLst>
        </pc:spChg>
      </pc:sldChg>
      <pc:sldChg chg="modSp">
        <pc:chgData name="Nilufer/MO/Nilufer Yasmin Munni (Email: nilufer.munni@robi.com.bd)" userId="2937596c-1a3c-4e7b-86f5-46dd6106ac7e" providerId="ADAL" clId="{2FFE5FC4-8866-4774-BEA0-24263BB45EF9}" dt="2021-12-12T09:26:53.288" v="197" actId="207"/>
        <pc:sldMkLst>
          <pc:docMk/>
          <pc:sldMk cId="0" sldId="391"/>
        </pc:sldMkLst>
        <pc:spChg chg="mod">
          <ac:chgData name="Nilufer/MO/Nilufer Yasmin Munni (Email: nilufer.munni@robi.com.bd)" userId="2937596c-1a3c-4e7b-86f5-46dd6106ac7e" providerId="ADAL" clId="{2FFE5FC4-8866-4774-BEA0-24263BB45EF9}" dt="2021-12-12T09:26:53.288" v="197" actId="207"/>
          <ac:spMkLst>
            <pc:docMk/>
            <pc:sldMk cId="0" sldId="391"/>
            <ac:spMk id="43012" creationId="{4AB5D965-566A-48F1-84B9-9C4172AFE3E6}"/>
          </ac:spMkLst>
        </pc:spChg>
      </pc:sldChg>
      <pc:sldChg chg="modSp">
        <pc:chgData name="Nilufer/MO/Nilufer Yasmin Munni (Email: nilufer.munni@robi.com.bd)" userId="2937596c-1a3c-4e7b-86f5-46dd6106ac7e" providerId="ADAL" clId="{2FFE5FC4-8866-4774-BEA0-24263BB45EF9}" dt="2021-12-12T09:27:04.822" v="200" actId="207"/>
        <pc:sldMkLst>
          <pc:docMk/>
          <pc:sldMk cId="0" sldId="392"/>
        </pc:sldMkLst>
        <pc:spChg chg="mod">
          <ac:chgData name="Nilufer/MO/Nilufer Yasmin Munni (Email: nilufer.munni@robi.com.bd)" userId="2937596c-1a3c-4e7b-86f5-46dd6106ac7e" providerId="ADAL" clId="{2FFE5FC4-8866-4774-BEA0-24263BB45EF9}" dt="2021-12-12T09:27:04.822" v="200" actId="207"/>
          <ac:spMkLst>
            <pc:docMk/>
            <pc:sldMk cId="0" sldId="392"/>
            <ac:spMk id="44036" creationId="{4D50B76F-41B7-451C-A95A-290EE2572508}"/>
          </ac:spMkLst>
        </pc:spChg>
      </pc:sldChg>
      <pc:sldChg chg="modSp">
        <pc:chgData name="Nilufer/MO/Nilufer Yasmin Munni (Email: nilufer.munni@robi.com.bd)" userId="2937596c-1a3c-4e7b-86f5-46dd6106ac7e" providerId="ADAL" clId="{2FFE5FC4-8866-4774-BEA0-24263BB45EF9}" dt="2021-12-12T09:27:28.331" v="207" actId="1036"/>
        <pc:sldMkLst>
          <pc:docMk/>
          <pc:sldMk cId="0" sldId="393"/>
        </pc:sldMkLst>
        <pc:spChg chg="mod">
          <ac:chgData name="Nilufer/MO/Nilufer Yasmin Munni (Email: nilufer.munni@robi.com.bd)" userId="2937596c-1a3c-4e7b-86f5-46dd6106ac7e" providerId="ADAL" clId="{2FFE5FC4-8866-4774-BEA0-24263BB45EF9}" dt="2021-12-12T09:27:24.710" v="206" actId="1076"/>
          <ac:spMkLst>
            <pc:docMk/>
            <pc:sldMk cId="0" sldId="393"/>
            <ac:spMk id="7" creationId="{024BE635-8843-467F-BF13-3F92CD732681}"/>
          </ac:spMkLst>
        </pc:spChg>
        <pc:spChg chg="mod">
          <ac:chgData name="Nilufer/MO/Nilufer Yasmin Munni (Email: nilufer.munni@robi.com.bd)" userId="2937596c-1a3c-4e7b-86f5-46dd6106ac7e" providerId="ADAL" clId="{2FFE5FC4-8866-4774-BEA0-24263BB45EF9}" dt="2021-12-12T09:27:28.331" v="207" actId="1036"/>
          <ac:spMkLst>
            <pc:docMk/>
            <pc:sldMk cId="0" sldId="393"/>
            <ac:spMk id="45060" creationId="{16072D6A-170B-4E23-BA58-A718AAC82696}"/>
          </ac:spMkLst>
        </pc:spChg>
      </pc:sldChg>
      <pc:sldChg chg="modSp">
        <pc:chgData name="Nilufer/MO/Nilufer Yasmin Munni (Email: nilufer.munni@robi.com.bd)" userId="2937596c-1a3c-4e7b-86f5-46dd6106ac7e" providerId="ADAL" clId="{2FFE5FC4-8866-4774-BEA0-24263BB45EF9}" dt="2021-12-12T09:27:56.227" v="215" actId="207"/>
        <pc:sldMkLst>
          <pc:docMk/>
          <pc:sldMk cId="0" sldId="394"/>
        </pc:sldMkLst>
        <pc:spChg chg="mod">
          <ac:chgData name="Nilufer/MO/Nilufer Yasmin Munni (Email: nilufer.munni@robi.com.bd)" userId="2937596c-1a3c-4e7b-86f5-46dd6106ac7e" providerId="ADAL" clId="{2FFE5FC4-8866-4774-BEA0-24263BB45EF9}" dt="2021-12-12T09:27:45.124" v="211" actId="1076"/>
          <ac:spMkLst>
            <pc:docMk/>
            <pc:sldMk cId="0" sldId="394"/>
            <ac:spMk id="7" creationId="{1B9C2BDF-522F-448B-BC32-18BA36A229F5}"/>
          </ac:spMkLst>
        </pc:spChg>
        <pc:spChg chg="mod">
          <ac:chgData name="Nilufer/MO/Nilufer Yasmin Munni (Email: nilufer.munni@robi.com.bd)" userId="2937596c-1a3c-4e7b-86f5-46dd6106ac7e" providerId="ADAL" clId="{2FFE5FC4-8866-4774-BEA0-24263BB45EF9}" dt="2021-12-12T09:27:46.770" v="212" actId="1076"/>
          <ac:spMkLst>
            <pc:docMk/>
            <pc:sldMk cId="0" sldId="394"/>
            <ac:spMk id="10" creationId="{6A087519-DBB5-47FB-8335-E0835A2AC58B}"/>
          </ac:spMkLst>
        </pc:spChg>
        <pc:spChg chg="mod">
          <ac:chgData name="Nilufer/MO/Nilufer Yasmin Munni (Email: nilufer.munni@robi.com.bd)" userId="2937596c-1a3c-4e7b-86f5-46dd6106ac7e" providerId="ADAL" clId="{2FFE5FC4-8866-4774-BEA0-24263BB45EF9}" dt="2021-12-12T09:27:56.227" v="215" actId="207"/>
          <ac:spMkLst>
            <pc:docMk/>
            <pc:sldMk cId="0" sldId="394"/>
            <ac:spMk id="46086" creationId="{DE2C433A-ACB9-4AE6-BCBA-33294CF37F4A}"/>
          </ac:spMkLst>
        </pc:spChg>
      </pc:sldChg>
      <pc:sldChg chg="modSp">
        <pc:chgData name="Nilufer/MO/Nilufer Yasmin Munni (Email: nilufer.munni@robi.com.bd)" userId="2937596c-1a3c-4e7b-86f5-46dd6106ac7e" providerId="ADAL" clId="{2FFE5FC4-8866-4774-BEA0-24263BB45EF9}" dt="2021-12-12T09:28:28.142" v="225" actId="5793"/>
        <pc:sldMkLst>
          <pc:docMk/>
          <pc:sldMk cId="0" sldId="395"/>
        </pc:sldMkLst>
        <pc:spChg chg="mod">
          <ac:chgData name="Nilufer/MO/Nilufer Yasmin Munni (Email: nilufer.munni@robi.com.bd)" userId="2937596c-1a3c-4e7b-86f5-46dd6106ac7e" providerId="ADAL" clId="{2FFE5FC4-8866-4774-BEA0-24263BB45EF9}" dt="2021-12-12T09:28:28.142" v="225" actId="5793"/>
          <ac:spMkLst>
            <pc:docMk/>
            <pc:sldMk cId="0" sldId="395"/>
            <ac:spMk id="47110" creationId="{0F2A5571-D3F2-4AA8-B862-55703F71D92C}"/>
          </ac:spMkLst>
        </pc:spChg>
      </pc:sldChg>
      <pc:sldChg chg="modSp">
        <pc:chgData name="Nilufer/MO/Nilufer Yasmin Munni (Email: nilufer.munni@robi.com.bd)" userId="2937596c-1a3c-4e7b-86f5-46dd6106ac7e" providerId="ADAL" clId="{2FFE5FC4-8866-4774-BEA0-24263BB45EF9}" dt="2021-12-12T09:29:00.449" v="234" actId="1076"/>
        <pc:sldMkLst>
          <pc:docMk/>
          <pc:sldMk cId="0" sldId="396"/>
        </pc:sldMkLst>
        <pc:spChg chg="mod">
          <ac:chgData name="Nilufer/MO/Nilufer Yasmin Munni (Email: nilufer.munni@robi.com.bd)" userId="2937596c-1a3c-4e7b-86f5-46dd6106ac7e" providerId="ADAL" clId="{2FFE5FC4-8866-4774-BEA0-24263BB45EF9}" dt="2021-12-12T09:29:00.449" v="234" actId="1076"/>
          <ac:spMkLst>
            <pc:docMk/>
            <pc:sldMk cId="0" sldId="396"/>
            <ac:spMk id="7" creationId="{1FC43C0A-B3F6-411F-AFAF-7ABB6895BB5B}"/>
          </ac:spMkLst>
        </pc:spChg>
        <pc:spChg chg="mod">
          <ac:chgData name="Nilufer/MO/Nilufer Yasmin Munni (Email: nilufer.munni@robi.com.bd)" userId="2937596c-1a3c-4e7b-86f5-46dd6106ac7e" providerId="ADAL" clId="{2FFE5FC4-8866-4774-BEA0-24263BB45EF9}" dt="2021-12-12T09:28:47.404" v="231" actId="1076"/>
          <ac:spMkLst>
            <pc:docMk/>
            <pc:sldMk cId="0" sldId="396"/>
            <ac:spMk id="48132" creationId="{17E3498E-7A0A-4268-B743-84290D58C612}"/>
          </ac:spMkLst>
        </pc:spChg>
      </pc:sldChg>
      <pc:sldChg chg="modSp">
        <pc:chgData name="Nilufer/MO/Nilufer Yasmin Munni (Email: nilufer.munni@robi.com.bd)" userId="2937596c-1a3c-4e7b-86f5-46dd6106ac7e" providerId="ADAL" clId="{2FFE5FC4-8866-4774-BEA0-24263BB45EF9}" dt="2021-12-12T09:29:59.173" v="253" actId="255"/>
        <pc:sldMkLst>
          <pc:docMk/>
          <pc:sldMk cId="0" sldId="397"/>
        </pc:sldMkLst>
        <pc:spChg chg="mod">
          <ac:chgData name="Nilufer/MO/Nilufer Yasmin Munni (Email: nilufer.munni@robi.com.bd)" userId="2937596c-1a3c-4e7b-86f5-46dd6106ac7e" providerId="ADAL" clId="{2FFE5FC4-8866-4774-BEA0-24263BB45EF9}" dt="2021-12-12T09:29:15.546" v="237" actId="1076"/>
          <ac:spMkLst>
            <pc:docMk/>
            <pc:sldMk cId="0" sldId="397"/>
            <ac:spMk id="7" creationId="{1C8A9DD8-DD12-4BC6-BC4E-C692160DC03B}"/>
          </ac:spMkLst>
        </pc:spChg>
        <pc:spChg chg="mod">
          <ac:chgData name="Nilufer/MO/Nilufer Yasmin Munni (Email: nilufer.munni@robi.com.bd)" userId="2937596c-1a3c-4e7b-86f5-46dd6106ac7e" providerId="ADAL" clId="{2FFE5FC4-8866-4774-BEA0-24263BB45EF9}" dt="2021-12-12T09:29:59.173" v="253" actId="255"/>
          <ac:spMkLst>
            <pc:docMk/>
            <pc:sldMk cId="0" sldId="397"/>
            <ac:spMk id="49156" creationId="{353B867F-FFA7-4E38-80AB-49644636C8D8}"/>
          </ac:spMkLst>
        </pc:spChg>
      </pc:sldChg>
      <pc:sldChg chg="modSp del">
        <pc:chgData name="Nilufer/MO/Nilufer Yasmin Munni (Email: nilufer.munni@robi.com.bd)" userId="2937596c-1a3c-4e7b-86f5-46dd6106ac7e" providerId="ADAL" clId="{2FFE5FC4-8866-4774-BEA0-24263BB45EF9}" dt="2021-12-12T09:30:34.650" v="254" actId="2696"/>
        <pc:sldMkLst>
          <pc:docMk/>
          <pc:sldMk cId="0" sldId="398"/>
        </pc:sldMkLst>
        <pc:spChg chg="mod">
          <ac:chgData name="Nilufer/MO/Nilufer Yasmin Munni (Email: nilufer.munni@robi.com.bd)" userId="2937596c-1a3c-4e7b-86f5-46dd6106ac7e" providerId="ADAL" clId="{2FFE5FC4-8866-4774-BEA0-24263BB45EF9}" dt="2021-12-12T09:29:38.461" v="243" actId="207"/>
          <ac:spMkLst>
            <pc:docMk/>
            <pc:sldMk cId="0" sldId="398"/>
            <ac:spMk id="50180" creationId="{8247E2BC-3A72-40D9-A31A-E033CEFA929D}"/>
          </ac:spMkLst>
        </pc:spChg>
      </pc:sldChg>
      <pc:sldChg chg="modSp">
        <pc:chgData name="Nilufer/MO/Nilufer Yasmin Munni (Email: nilufer.munni@robi.com.bd)" userId="2937596c-1a3c-4e7b-86f5-46dd6106ac7e" providerId="ADAL" clId="{2FFE5FC4-8866-4774-BEA0-24263BB45EF9}" dt="2021-12-12T09:31:08.165" v="262" actId="113"/>
        <pc:sldMkLst>
          <pc:docMk/>
          <pc:sldMk cId="0" sldId="399"/>
        </pc:sldMkLst>
        <pc:spChg chg="mod">
          <ac:chgData name="Nilufer/MO/Nilufer Yasmin Munni (Email: nilufer.munni@robi.com.bd)" userId="2937596c-1a3c-4e7b-86f5-46dd6106ac7e" providerId="ADAL" clId="{2FFE5FC4-8866-4774-BEA0-24263BB45EF9}" dt="2021-12-12T09:30:48.491" v="257" actId="1076"/>
          <ac:spMkLst>
            <pc:docMk/>
            <pc:sldMk cId="0" sldId="399"/>
            <ac:spMk id="7" creationId="{A1A8A962-3C18-4D50-BA2C-295D3068ECAF}"/>
          </ac:spMkLst>
        </pc:spChg>
        <pc:spChg chg="mod">
          <ac:chgData name="Nilufer/MO/Nilufer Yasmin Munni (Email: nilufer.munni@robi.com.bd)" userId="2937596c-1a3c-4e7b-86f5-46dd6106ac7e" providerId="ADAL" clId="{2FFE5FC4-8866-4774-BEA0-24263BB45EF9}" dt="2021-12-12T09:31:08.165" v="262" actId="113"/>
          <ac:spMkLst>
            <pc:docMk/>
            <pc:sldMk cId="0" sldId="399"/>
            <ac:spMk id="51204" creationId="{CB17745E-2C9E-42C1-BA0A-D37629E31144}"/>
          </ac:spMkLst>
        </pc:spChg>
      </pc:sldChg>
      <pc:sldChg chg="del">
        <pc:chgData name="Nilufer/MO/Nilufer Yasmin Munni (Email: nilufer.munni@robi.com.bd)" userId="2937596c-1a3c-4e7b-86f5-46dd6106ac7e" providerId="ADAL" clId="{2FFE5FC4-8866-4774-BEA0-24263BB45EF9}" dt="2021-12-12T09:05:15.073" v="29" actId="2696"/>
        <pc:sldMkLst>
          <pc:docMk/>
          <pc:sldMk cId="0" sldId="406"/>
        </pc:sldMkLst>
      </pc:sldChg>
      <pc:sldChg chg="del">
        <pc:chgData name="Nilufer/MO/Nilufer Yasmin Munni (Email: nilufer.munni@robi.com.bd)" userId="2937596c-1a3c-4e7b-86f5-46dd6106ac7e" providerId="ADAL" clId="{2FFE5FC4-8866-4774-BEA0-24263BB45EF9}" dt="2021-12-12T09:05:20.583" v="30" actId="2696"/>
        <pc:sldMkLst>
          <pc:docMk/>
          <pc:sldMk cId="0" sldId="407"/>
        </pc:sldMkLst>
      </pc:sldChg>
      <pc:sldChg chg="del">
        <pc:chgData name="Nilufer/MO/Nilufer Yasmin Munni (Email: nilufer.munni@robi.com.bd)" userId="2937596c-1a3c-4e7b-86f5-46dd6106ac7e" providerId="ADAL" clId="{2FFE5FC4-8866-4774-BEA0-24263BB45EF9}" dt="2021-12-12T09:00:42.029" v="12" actId="2696"/>
        <pc:sldMkLst>
          <pc:docMk/>
          <pc:sldMk cId="0" sldId="409"/>
        </pc:sldMkLst>
      </pc:sldChg>
      <pc:sldChg chg="del">
        <pc:chgData name="Nilufer/MO/Nilufer Yasmin Munni (Email: nilufer.munni@robi.com.bd)" userId="2937596c-1a3c-4e7b-86f5-46dd6106ac7e" providerId="ADAL" clId="{2FFE5FC4-8866-4774-BEA0-24263BB45EF9}" dt="2021-12-12T09:16:08.915" v="90" actId="2696"/>
        <pc:sldMkLst>
          <pc:docMk/>
          <pc:sldMk cId="0" sldId="410"/>
        </pc:sldMkLst>
      </pc:sldChg>
      <pc:sldChg chg="del">
        <pc:chgData name="Nilufer/MO/Nilufer Yasmin Munni (Email: nilufer.munni@robi.com.bd)" userId="2937596c-1a3c-4e7b-86f5-46dd6106ac7e" providerId="ADAL" clId="{2FFE5FC4-8866-4774-BEA0-24263BB45EF9}" dt="2021-12-12T09:16:40.901" v="96" actId="2696"/>
        <pc:sldMkLst>
          <pc:docMk/>
          <pc:sldMk cId="0" sldId="411"/>
        </pc:sldMkLst>
      </pc:sldChg>
      <pc:sldChg chg="del">
        <pc:chgData name="Nilufer/MO/Nilufer Yasmin Munni (Email: nilufer.munni@robi.com.bd)" userId="2937596c-1a3c-4e7b-86f5-46dd6106ac7e" providerId="ADAL" clId="{2FFE5FC4-8866-4774-BEA0-24263BB45EF9}" dt="2021-12-12T09:10:48.980" v="43" actId="2696"/>
        <pc:sldMkLst>
          <pc:docMk/>
          <pc:sldMk cId="0" sldId="412"/>
        </pc:sldMkLst>
      </pc:sldChg>
      <pc:sldChg chg="del">
        <pc:chgData name="Nilufer/MO/Nilufer Yasmin Munni (Email: nilufer.munni@robi.com.bd)" userId="2937596c-1a3c-4e7b-86f5-46dd6106ac7e" providerId="ADAL" clId="{2FFE5FC4-8866-4774-BEA0-24263BB45EF9}" dt="2021-12-12T09:12:07.429" v="56" actId="2696"/>
        <pc:sldMkLst>
          <pc:docMk/>
          <pc:sldMk cId="0" sldId="413"/>
        </pc:sldMkLst>
      </pc:sldChg>
      <pc:sldChg chg="del">
        <pc:chgData name="Nilufer/MO/Nilufer Yasmin Munni (Email: nilufer.munni@robi.com.bd)" userId="2937596c-1a3c-4e7b-86f5-46dd6106ac7e" providerId="ADAL" clId="{2FFE5FC4-8866-4774-BEA0-24263BB45EF9}" dt="2021-12-12T09:13:48.617" v="66" actId="2696"/>
        <pc:sldMkLst>
          <pc:docMk/>
          <pc:sldMk cId="0" sldId="414"/>
        </pc:sldMkLst>
      </pc:sldChg>
      <pc:sldChg chg="add del">
        <pc:chgData name="Nilufer/MO/Nilufer Yasmin Munni (Email: nilufer.munni@robi.com.bd)" userId="2937596c-1a3c-4e7b-86f5-46dd6106ac7e" providerId="ADAL" clId="{2FFE5FC4-8866-4774-BEA0-24263BB45EF9}" dt="2021-12-12T09:00:44.028" v="14" actId="2696"/>
        <pc:sldMkLst>
          <pc:docMk/>
          <pc:sldMk cId="2369299304" sldId="415"/>
        </pc:sldMkLst>
      </pc:sldChg>
      <pc:sldChg chg="modSp add">
        <pc:chgData name="Nilufer/MO/Nilufer Yasmin Munni (Email: nilufer.munni@robi.com.bd)" userId="2937596c-1a3c-4e7b-86f5-46dd6106ac7e" providerId="ADAL" clId="{2FFE5FC4-8866-4774-BEA0-24263BB45EF9}" dt="2021-12-12T09:05:10.768" v="28" actId="1076"/>
        <pc:sldMkLst>
          <pc:docMk/>
          <pc:sldMk cId="1794986757" sldId="2147375246"/>
        </pc:sldMkLst>
        <pc:spChg chg="mod">
          <ac:chgData name="Nilufer/MO/Nilufer Yasmin Munni (Email: nilufer.munni@robi.com.bd)" userId="2937596c-1a3c-4e7b-86f5-46dd6106ac7e" providerId="ADAL" clId="{2FFE5FC4-8866-4774-BEA0-24263BB45EF9}" dt="2021-12-12T09:05:10.768" v="28" actId="1076"/>
          <ac:spMkLst>
            <pc:docMk/>
            <pc:sldMk cId="1794986757" sldId="2147375246"/>
            <ac:spMk id="13" creationId="{AE713504-E0B0-46F7-81CF-1D124A1D2BCB}"/>
          </ac:spMkLst>
        </pc:spChg>
      </pc:sldChg>
      <pc:sldChg chg="add">
        <pc:chgData name="Nilufer/MO/Nilufer Yasmin Munni (Email: nilufer.munni@robi.com.bd)" userId="2937596c-1a3c-4e7b-86f5-46dd6106ac7e" providerId="ADAL" clId="{2FFE5FC4-8866-4774-BEA0-24263BB45EF9}" dt="2021-12-12T09:05:39.643" v="31"/>
        <pc:sldMkLst>
          <pc:docMk/>
          <pc:sldMk cId="3132466097" sldId="2147375248"/>
        </pc:sldMkLst>
      </pc:sldChg>
      <pc:sldChg chg="modSp add">
        <pc:chgData name="Nilufer/MO/Nilufer Yasmin Munni (Email: nilufer.munni@robi.com.bd)" userId="2937596c-1a3c-4e7b-86f5-46dd6106ac7e" providerId="ADAL" clId="{2FFE5FC4-8866-4774-BEA0-24263BB45EF9}" dt="2021-12-12T09:10:27.262" v="41" actId="20577"/>
        <pc:sldMkLst>
          <pc:docMk/>
          <pc:sldMk cId="2849675656" sldId="2147375249"/>
        </pc:sldMkLst>
        <pc:spChg chg="mod">
          <ac:chgData name="Nilufer/MO/Nilufer Yasmin Munni (Email: nilufer.munni@robi.com.bd)" userId="2937596c-1a3c-4e7b-86f5-46dd6106ac7e" providerId="ADAL" clId="{2FFE5FC4-8866-4774-BEA0-24263BB45EF9}" dt="2021-12-12T09:10:27.262" v="41" actId="20577"/>
          <ac:spMkLst>
            <pc:docMk/>
            <pc:sldMk cId="2849675656" sldId="2147375249"/>
            <ac:spMk id="29" creationId="{3B71A976-EB02-464B-8719-EAF913CC39B4}"/>
          </ac:spMkLst>
        </pc:spChg>
      </pc:sldChg>
      <pc:sldChg chg="modSp add">
        <pc:chgData name="Nilufer/MO/Nilufer Yasmin Munni (Email: nilufer.munni@robi.com.bd)" userId="2937596c-1a3c-4e7b-86f5-46dd6106ac7e" providerId="ADAL" clId="{2FFE5FC4-8866-4774-BEA0-24263BB45EF9}" dt="2021-12-12T09:19:08.604" v="103" actId="12"/>
        <pc:sldMkLst>
          <pc:docMk/>
          <pc:sldMk cId="346864401" sldId="2147375250"/>
        </pc:sldMkLst>
        <pc:spChg chg="mod">
          <ac:chgData name="Nilufer/MO/Nilufer Yasmin Munni (Email: nilufer.munni@robi.com.bd)" userId="2937596c-1a3c-4e7b-86f5-46dd6106ac7e" providerId="ADAL" clId="{2FFE5FC4-8866-4774-BEA0-24263BB45EF9}" dt="2021-12-12T09:19:08.604" v="103" actId="12"/>
          <ac:spMkLst>
            <pc:docMk/>
            <pc:sldMk cId="346864401" sldId="2147375250"/>
            <ac:spMk id="22" creationId="{11B9D21E-3D31-49E1-888D-3C0A76219C1B}"/>
          </ac:spMkLst>
        </pc:spChg>
        <pc:picChg chg="mod">
          <ac:chgData name="Nilufer/MO/Nilufer Yasmin Munni (Email: nilufer.munni@robi.com.bd)" userId="2937596c-1a3c-4e7b-86f5-46dd6106ac7e" providerId="ADAL" clId="{2FFE5FC4-8866-4774-BEA0-24263BB45EF9}" dt="2021-12-12T09:13:16.609" v="64" actId="1076"/>
          <ac:picMkLst>
            <pc:docMk/>
            <pc:sldMk cId="346864401" sldId="2147375250"/>
            <ac:picMk id="23" creationId="{22334AB3-27AF-46BE-8082-285F8327FB82}"/>
          </ac:picMkLst>
        </pc:picChg>
        <pc:picChg chg="mod">
          <ac:chgData name="Nilufer/MO/Nilufer Yasmin Munni (Email: nilufer.munni@robi.com.bd)" userId="2937596c-1a3c-4e7b-86f5-46dd6106ac7e" providerId="ADAL" clId="{2FFE5FC4-8866-4774-BEA0-24263BB45EF9}" dt="2021-12-12T09:13:16.609" v="64" actId="1076"/>
          <ac:picMkLst>
            <pc:docMk/>
            <pc:sldMk cId="346864401" sldId="2147375250"/>
            <ac:picMk id="24" creationId="{10D56898-27C1-4D40-B5F3-B34E5821371D}"/>
          </ac:picMkLst>
        </pc:picChg>
      </pc:sldChg>
      <pc:sldChg chg="modSp add">
        <pc:chgData name="Nilufer/MO/Nilufer Yasmin Munni (Email: nilufer.munni@robi.com.bd)" userId="2937596c-1a3c-4e7b-86f5-46dd6106ac7e" providerId="ADAL" clId="{2FFE5FC4-8866-4774-BEA0-24263BB45EF9}" dt="2021-12-12T09:19:22.523" v="104" actId="255"/>
        <pc:sldMkLst>
          <pc:docMk/>
          <pc:sldMk cId="713099185" sldId="2147375251"/>
        </pc:sldMkLst>
        <pc:spChg chg="mod">
          <ac:chgData name="Nilufer/MO/Nilufer Yasmin Munni (Email: nilufer.munni@robi.com.bd)" userId="2937596c-1a3c-4e7b-86f5-46dd6106ac7e" providerId="ADAL" clId="{2FFE5FC4-8866-4774-BEA0-24263BB45EF9}" dt="2021-12-12T09:19:22.523" v="104" actId="255"/>
          <ac:spMkLst>
            <pc:docMk/>
            <pc:sldMk cId="713099185" sldId="2147375251"/>
            <ac:spMk id="25" creationId="{BF0010B6-1D00-4F69-8BDC-C149B52799F8}"/>
          </ac:spMkLst>
        </pc:spChg>
        <pc:picChg chg="mod">
          <ac:chgData name="Nilufer/MO/Nilufer Yasmin Munni (Email: nilufer.munni@robi.com.bd)" userId="2937596c-1a3c-4e7b-86f5-46dd6106ac7e" providerId="ADAL" clId="{2FFE5FC4-8866-4774-BEA0-24263BB45EF9}" dt="2021-12-12T09:11:37.088" v="54" actId="1076"/>
          <ac:picMkLst>
            <pc:docMk/>
            <pc:sldMk cId="713099185" sldId="2147375251"/>
            <ac:picMk id="26" creationId="{9ACA9B79-0BDF-4435-BBA6-0C6B75460297}"/>
          </ac:picMkLst>
        </pc:picChg>
      </pc:sldChg>
      <pc:sldChg chg="modSp add">
        <pc:chgData name="Nilufer/MO/Nilufer Yasmin Munni (Email: nilufer.munni@robi.com.bd)" userId="2937596c-1a3c-4e7b-86f5-46dd6106ac7e" providerId="ADAL" clId="{2FFE5FC4-8866-4774-BEA0-24263BB45EF9}" dt="2021-12-12T09:19:59.708" v="110" actId="20577"/>
        <pc:sldMkLst>
          <pc:docMk/>
          <pc:sldMk cId="2410452996" sldId="2147375252"/>
        </pc:sldMkLst>
        <pc:spChg chg="mod">
          <ac:chgData name="Nilufer/MO/Nilufer Yasmin Munni (Email: nilufer.munni@robi.com.bd)" userId="2937596c-1a3c-4e7b-86f5-46dd6106ac7e" providerId="ADAL" clId="{2FFE5FC4-8866-4774-BEA0-24263BB45EF9}" dt="2021-12-12T09:19:59.708" v="110" actId="20577"/>
          <ac:spMkLst>
            <pc:docMk/>
            <pc:sldMk cId="2410452996" sldId="2147375252"/>
            <ac:spMk id="24" creationId="{8606C5E5-1936-4EA5-9CED-614A70DDAA08}"/>
          </ac:spMkLst>
        </pc:spChg>
        <pc:picChg chg="mod">
          <ac:chgData name="Nilufer/MO/Nilufer Yasmin Munni (Email: nilufer.munni@robi.com.bd)" userId="2937596c-1a3c-4e7b-86f5-46dd6106ac7e" providerId="ADAL" clId="{2FFE5FC4-8866-4774-BEA0-24263BB45EF9}" dt="2021-12-12T09:15:49.383" v="83" actId="1076"/>
          <ac:picMkLst>
            <pc:docMk/>
            <pc:sldMk cId="2410452996" sldId="2147375252"/>
            <ac:picMk id="6146" creationId="{A3506985-95DB-4D7B-A578-C45250ABFEAB}"/>
          </ac:picMkLst>
        </pc:picChg>
      </pc:sldChg>
      <pc:sldChg chg="modSp add">
        <pc:chgData name="Nilufer/MO/Nilufer Yasmin Munni (Email: nilufer.munni@robi.com.bd)" userId="2937596c-1a3c-4e7b-86f5-46dd6106ac7e" providerId="ADAL" clId="{2FFE5FC4-8866-4774-BEA0-24263BB45EF9}" dt="2021-12-12T09:20:14.810" v="114" actId="14100"/>
        <pc:sldMkLst>
          <pc:docMk/>
          <pc:sldMk cId="164297015" sldId="2147375253"/>
        </pc:sldMkLst>
        <pc:spChg chg="mod">
          <ac:chgData name="Nilufer/MO/Nilufer Yasmin Munni (Email: nilufer.munni@robi.com.bd)" userId="2937596c-1a3c-4e7b-86f5-46dd6106ac7e" providerId="ADAL" clId="{2FFE5FC4-8866-4774-BEA0-24263BB45EF9}" dt="2021-12-12T09:20:14.810" v="114" actId="14100"/>
          <ac:spMkLst>
            <pc:docMk/>
            <pc:sldMk cId="164297015" sldId="2147375253"/>
            <ac:spMk id="25" creationId="{46DFB894-40CD-488F-9E35-FF980CA8CB26}"/>
          </ac:spMkLst>
        </pc:spChg>
      </pc:sldChg>
      <pc:sldChg chg="addSp delSp modSp add">
        <pc:chgData name="Nilufer/MO/Nilufer Yasmin Munni (Email: nilufer.munni@robi.com.bd)" userId="2937596c-1a3c-4e7b-86f5-46dd6106ac7e" providerId="ADAL" clId="{2FFE5FC4-8866-4774-BEA0-24263BB45EF9}" dt="2021-12-12T09:21:21.817" v="130" actId="1036"/>
        <pc:sldMkLst>
          <pc:docMk/>
          <pc:sldMk cId="710306816" sldId="2147375254"/>
        </pc:sldMkLst>
        <pc:spChg chg="add del mod">
          <ac:chgData name="Nilufer/MO/Nilufer Yasmin Munni (Email: nilufer.munni@robi.com.bd)" userId="2937596c-1a3c-4e7b-86f5-46dd6106ac7e" providerId="ADAL" clId="{2FFE5FC4-8866-4774-BEA0-24263BB45EF9}" dt="2021-12-12T09:15:12.779" v="74" actId="478"/>
          <ac:spMkLst>
            <pc:docMk/>
            <pc:sldMk cId="710306816" sldId="2147375254"/>
            <ac:spMk id="3" creationId="{900BB199-DF4E-47FA-9EC3-DC3F6B0CF037}"/>
          </ac:spMkLst>
        </pc:spChg>
        <pc:spChg chg="mod">
          <ac:chgData name="Nilufer/MO/Nilufer Yasmin Munni (Email: nilufer.munni@robi.com.bd)" userId="2937596c-1a3c-4e7b-86f5-46dd6106ac7e" providerId="ADAL" clId="{2FFE5FC4-8866-4774-BEA0-24263BB45EF9}" dt="2021-12-12T09:21:21.817" v="130" actId="1036"/>
          <ac:spMkLst>
            <pc:docMk/>
            <pc:sldMk cId="710306816" sldId="2147375254"/>
            <ac:spMk id="52" creationId="{7524006F-8197-48B7-8F45-7C1F4F286409}"/>
          </ac:spMkLst>
        </pc:spChg>
        <pc:picChg chg="mod">
          <ac:chgData name="Nilufer/MO/Nilufer Yasmin Munni (Email: nilufer.munni@robi.com.bd)" userId="2937596c-1a3c-4e7b-86f5-46dd6106ac7e" providerId="ADAL" clId="{2FFE5FC4-8866-4774-BEA0-24263BB45EF9}" dt="2021-12-12T09:21:20.716" v="129" actId="14100"/>
          <ac:picMkLst>
            <pc:docMk/>
            <pc:sldMk cId="710306816" sldId="2147375254"/>
            <ac:picMk id="9222" creationId="{8370D3A2-1E14-4C5C-A1A5-1BE8C6633142}"/>
          </ac:picMkLst>
        </pc:picChg>
      </pc:sldChg>
      <pc:sldChg chg="modSp add">
        <pc:chgData name="Nilufer/MO/Nilufer Yasmin Munni (Email: nilufer.munni@robi.com.bd)" userId="2937596c-1a3c-4e7b-86f5-46dd6106ac7e" providerId="ADAL" clId="{2FFE5FC4-8866-4774-BEA0-24263BB45EF9}" dt="2021-12-12T09:20:59.766" v="125" actId="113"/>
        <pc:sldMkLst>
          <pc:docMk/>
          <pc:sldMk cId="4088788557" sldId="2147375255"/>
        </pc:sldMkLst>
        <pc:spChg chg="mod">
          <ac:chgData name="Nilufer/MO/Nilufer Yasmin Munni (Email: nilufer.munni@robi.com.bd)" userId="2937596c-1a3c-4e7b-86f5-46dd6106ac7e" providerId="ADAL" clId="{2FFE5FC4-8866-4774-BEA0-24263BB45EF9}" dt="2021-12-12T09:20:59.766" v="125" actId="113"/>
          <ac:spMkLst>
            <pc:docMk/>
            <pc:sldMk cId="4088788557" sldId="2147375255"/>
            <ac:spMk id="51" creationId="{B6B396DE-0A92-4A39-AC5F-69F56F2750EB}"/>
          </ac:spMkLst>
        </pc:spChg>
        <pc:picChg chg="mod">
          <ac:chgData name="Nilufer/MO/Nilufer Yasmin Munni (Email: nilufer.munni@robi.com.bd)" userId="2937596c-1a3c-4e7b-86f5-46dd6106ac7e" providerId="ADAL" clId="{2FFE5FC4-8866-4774-BEA0-24263BB45EF9}" dt="2021-12-12T09:20:25.227" v="116" actId="14100"/>
          <ac:picMkLst>
            <pc:docMk/>
            <pc:sldMk cId="4088788557" sldId="2147375255"/>
            <ac:picMk id="9218" creationId="{3EA52358-1D4C-47A2-84CD-F729CEB275D4}"/>
          </ac:picMkLst>
        </pc:picChg>
      </pc:sldChg>
      <pc:sldChg chg="modSp add">
        <pc:chgData name="Nilufer/MO/Nilufer Yasmin Munni (Email: nilufer.munni@robi.com.bd)" userId="2937596c-1a3c-4e7b-86f5-46dd6106ac7e" providerId="ADAL" clId="{2FFE5FC4-8866-4774-BEA0-24263BB45EF9}" dt="2021-12-12T09:21:41.764" v="134" actId="1076"/>
        <pc:sldMkLst>
          <pc:docMk/>
          <pc:sldMk cId="3268732226" sldId="2147375256"/>
        </pc:sldMkLst>
        <pc:spChg chg="mod">
          <ac:chgData name="Nilufer/MO/Nilufer Yasmin Munni (Email: nilufer.munni@robi.com.bd)" userId="2937596c-1a3c-4e7b-86f5-46dd6106ac7e" providerId="ADAL" clId="{2FFE5FC4-8866-4774-BEA0-24263BB45EF9}" dt="2021-12-12T09:21:38.848" v="133" actId="207"/>
          <ac:spMkLst>
            <pc:docMk/>
            <pc:sldMk cId="3268732226" sldId="2147375256"/>
            <ac:spMk id="25" creationId="{0778D833-C364-474A-BA4E-1BE41B87B6BB}"/>
          </ac:spMkLst>
        </pc:spChg>
        <pc:picChg chg="mod">
          <ac:chgData name="Nilufer/MO/Nilufer Yasmin Munni (Email: nilufer.munni@robi.com.bd)" userId="2937596c-1a3c-4e7b-86f5-46dd6106ac7e" providerId="ADAL" clId="{2FFE5FC4-8866-4774-BEA0-24263BB45EF9}" dt="2021-12-12T09:21:41.764" v="134" actId="1076"/>
          <ac:picMkLst>
            <pc:docMk/>
            <pc:sldMk cId="3268732226" sldId="2147375256"/>
            <ac:picMk id="11266" creationId="{AEA621A8-51AE-4B7D-AC17-8BDE602C33D4}"/>
          </ac:picMkLst>
        </pc:picChg>
      </pc:sldChg>
    </pc:docChg>
  </pc:docChgLst>
</pc:chgInfo>
</file>

<file path=ppt/diagrams/_rels/data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ata5.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5.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8272F6-8F2D-4785-8FDC-04CAFD7495D9}"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9CD1B897-E7FD-49F9-85B5-E735E5CEA29B}">
      <dgm:prSet/>
      <dgm:spPr/>
      <dgm:t>
        <a:bodyPr/>
        <a:lstStyle/>
        <a:p>
          <a:r>
            <a:rPr lang="en-US" b="1" dirty="0"/>
            <a:t>Designing a Message</a:t>
          </a:r>
          <a:endParaRPr lang="en-US" dirty="0"/>
        </a:p>
      </dgm:t>
    </dgm:pt>
    <dgm:pt modelId="{81134A6D-0740-40A3-B1D5-E6698922E061}" type="parTrans" cxnId="{BE48F4DD-6174-40DA-9BB3-CD9EA5B1890F}">
      <dgm:prSet/>
      <dgm:spPr/>
      <dgm:t>
        <a:bodyPr/>
        <a:lstStyle/>
        <a:p>
          <a:endParaRPr lang="en-US"/>
        </a:p>
      </dgm:t>
    </dgm:pt>
    <dgm:pt modelId="{4390C147-5084-4FD6-AD79-E4A7EDE76666}" type="sibTrans" cxnId="{BE48F4DD-6174-40DA-9BB3-CD9EA5B1890F}">
      <dgm:prSet/>
      <dgm:spPr/>
      <dgm:t>
        <a:bodyPr/>
        <a:lstStyle/>
        <a:p>
          <a:endParaRPr lang="en-US"/>
        </a:p>
      </dgm:t>
    </dgm:pt>
    <dgm:pt modelId="{EA4CA316-EA83-4FF6-82FD-20F0597B6123}">
      <dgm:prSet/>
      <dgm:spPr/>
      <dgm:t>
        <a:bodyPr/>
        <a:lstStyle/>
        <a:p>
          <a:r>
            <a:rPr lang="en-US" b="1"/>
            <a:t>Message content</a:t>
          </a:r>
          <a:r>
            <a:rPr lang="en-US"/>
            <a:t> contains appeals or themes designed to produce desired results</a:t>
          </a:r>
        </a:p>
      </dgm:t>
    </dgm:pt>
    <dgm:pt modelId="{55677A42-60A1-44EC-B8E1-1E544390D849}" type="parTrans" cxnId="{BADF3413-448E-4E49-8896-1BA39333ED19}">
      <dgm:prSet/>
      <dgm:spPr/>
      <dgm:t>
        <a:bodyPr/>
        <a:lstStyle/>
        <a:p>
          <a:endParaRPr lang="en-US"/>
        </a:p>
      </dgm:t>
    </dgm:pt>
    <dgm:pt modelId="{568203B2-6D5E-4B6E-AA03-0D222B54F3B4}" type="sibTrans" cxnId="{BADF3413-448E-4E49-8896-1BA39333ED19}">
      <dgm:prSet/>
      <dgm:spPr/>
      <dgm:t>
        <a:bodyPr/>
        <a:lstStyle/>
        <a:p>
          <a:endParaRPr lang="en-US"/>
        </a:p>
      </dgm:t>
    </dgm:pt>
    <dgm:pt modelId="{ABEC086E-A830-41E8-AC9D-004D96028C03}">
      <dgm:prSet/>
      <dgm:spPr/>
      <dgm:t>
        <a:bodyPr/>
        <a:lstStyle/>
        <a:p>
          <a:pPr>
            <a:lnSpc>
              <a:spcPct val="100000"/>
            </a:lnSpc>
          </a:pPr>
          <a:r>
            <a:rPr lang="en-US"/>
            <a:t>Rational appeals</a:t>
          </a:r>
        </a:p>
      </dgm:t>
    </dgm:pt>
    <dgm:pt modelId="{AB70E847-C98B-4E7F-A1E5-C760ACEA9697}" type="parTrans" cxnId="{952ED27D-7712-4305-A130-E4362461BD63}">
      <dgm:prSet/>
      <dgm:spPr/>
      <dgm:t>
        <a:bodyPr/>
        <a:lstStyle/>
        <a:p>
          <a:endParaRPr lang="en-US"/>
        </a:p>
      </dgm:t>
    </dgm:pt>
    <dgm:pt modelId="{C0C1CC20-7F68-4F4A-A40F-BFA05BAF82BE}" type="sibTrans" cxnId="{952ED27D-7712-4305-A130-E4362461BD63}">
      <dgm:prSet/>
      <dgm:spPr/>
      <dgm:t>
        <a:bodyPr/>
        <a:lstStyle/>
        <a:p>
          <a:endParaRPr lang="en-US"/>
        </a:p>
      </dgm:t>
    </dgm:pt>
    <dgm:pt modelId="{ACB1F973-5037-4706-97DD-1CD4D9C7D271}">
      <dgm:prSet/>
      <dgm:spPr/>
      <dgm:t>
        <a:bodyPr/>
        <a:lstStyle/>
        <a:p>
          <a:r>
            <a:rPr lang="en-US"/>
            <a:t>Relates to the audiences’ self interest </a:t>
          </a:r>
        </a:p>
      </dgm:t>
    </dgm:pt>
    <dgm:pt modelId="{F22B189B-9E92-4561-8098-62FBE9A667A4}" type="parTrans" cxnId="{1ECDB57D-1610-4607-B650-978C4CB0FCB1}">
      <dgm:prSet/>
      <dgm:spPr/>
      <dgm:t>
        <a:bodyPr/>
        <a:lstStyle/>
        <a:p>
          <a:endParaRPr lang="en-US"/>
        </a:p>
      </dgm:t>
    </dgm:pt>
    <dgm:pt modelId="{C3F0F9E7-D1DF-4242-B9D5-400BDC8A1666}" type="sibTrans" cxnId="{1ECDB57D-1610-4607-B650-978C4CB0FCB1}">
      <dgm:prSet/>
      <dgm:spPr/>
      <dgm:t>
        <a:bodyPr/>
        <a:lstStyle/>
        <a:p>
          <a:endParaRPr lang="en-US"/>
        </a:p>
      </dgm:t>
    </dgm:pt>
    <dgm:pt modelId="{D7CB915D-5064-441C-B65C-DC9A620694AE}">
      <dgm:prSet/>
      <dgm:spPr/>
      <dgm:t>
        <a:bodyPr/>
        <a:lstStyle/>
        <a:p>
          <a:pPr>
            <a:lnSpc>
              <a:spcPct val="100000"/>
            </a:lnSpc>
          </a:pPr>
          <a:r>
            <a:rPr lang="en-US"/>
            <a:t>Emotional appeals</a:t>
          </a:r>
        </a:p>
      </dgm:t>
    </dgm:pt>
    <dgm:pt modelId="{2DD56098-310D-4214-B67F-2D7F13CC56EB}" type="parTrans" cxnId="{9653076B-5E79-4263-9CBD-C42C7058395D}">
      <dgm:prSet/>
      <dgm:spPr/>
      <dgm:t>
        <a:bodyPr/>
        <a:lstStyle/>
        <a:p>
          <a:endParaRPr lang="en-US"/>
        </a:p>
      </dgm:t>
    </dgm:pt>
    <dgm:pt modelId="{D235A3D7-AEFB-4E97-9392-2476439BC293}" type="sibTrans" cxnId="{9653076B-5E79-4263-9CBD-C42C7058395D}">
      <dgm:prSet/>
      <dgm:spPr/>
      <dgm:t>
        <a:bodyPr/>
        <a:lstStyle/>
        <a:p>
          <a:endParaRPr lang="en-US"/>
        </a:p>
      </dgm:t>
    </dgm:pt>
    <dgm:pt modelId="{89D5A72E-F093-4ECA-8295-5045D5426A37}">
      <dgm:prSet/>
      <dgm:spPr/>
      <dgm:t>
        <a:bodyPr/>
        <a:lstStyle/>
        <a:p>
          <a:r>
            <a:rPr lang="en-US"/>
            <a:t>Stir up positive/negative emotions such as love, pride, joy, humor, fear, guilt, shame</a:t>
          </a:r>
        </a:p>
      </dgm:t>
    </dgm:pt>
    <dgm:pt modelId="{E377B19A-A8AC-4889-898B-8B386EDBF28E}" type="parTrans" cxnId="{988D0590-F872-4E1C-88AC-4B8935EDD90E}">
      <dgm:prSet/>
      <dgm:spPr/>
      <dgm:t>
        <a:bodyPr/>
        <a:lstStyle/>
        <a:p>
          <a:endParaRPr lang="en-US"/>
        </a:p>
      </dgm:t>
    </dgm:pt>
    <dgm:pt modelId="{CBED6A3F-C2DE-4BDD-944A-DA48A1B6A138}" type="sibTrans" cxnId="{988D0590-F872-4E1C-88AC-4B8935EDD90E}">
      <dgm:prSet/>
      <dgm:spPr/>
      <dgm:t>
        <a:bodyPr/>
        <a:lstStyle/>
        <a:p>
          <a:endParaRPr lang="en-US"/>
        </a:p>
      </dgm:t>
    </dgm:pt>
    <dgm:pt modelId="{470772EF-69D9-4396-8945-86C13F6DCE0B}">
      <dgm:prSet/>
      <dgm:spPr/>
      <dgm:t>
        <a:bodyPr/>
        <a:lstStyle/>
        <a:p>
          <a:pPr>
            <a:lnSpc>
              <a:spcPct val="100000"/>
            </a:lnSpc>
          </a:pPr>
          <a:r>
            <a:rPr lang="en-US"/>
            <a:t>Moral appeals</a:t>
          </a:r>
        </a:p>
      </dgm:t>
    </dgm:pt>
    <dgm:pt modelId="{66394DD5-0303-4652-9850-8783C2425C0A}" type="parTrans" cxnId="{2F648473-41E5-47F6-9440-B0D5C870058E}">
      <dgm:prSet/>
      <dgm:spPr/>
      <dgm:t>
        <a:bodyPr/>
        <a:lstStyle/>
        <a:p>
          <a:endParaRPr lang="en-US"/>
        </a:p>
      </dgm:t>
    </dgm:pt>
    <dgm:pt modelId="{F5C1D5B9-7E96-4CF6-9327-727A62FDE3CC}" type="sibTrans" cxnId="{2F648473-41E5-47F6-9440-B0D5C870058E}">
      <dgm:prSet/>
      <dgm:spPr/>
      <dgm:t>
        <a:bodyPr/>
        <a:lstStyle/>
        <a:p>
          <a:endParaRPr lang="en-US"/>
        </a:p>
      </dgm:t>
    </dgm:pt>
    <dgm:pt modelId="{BC284DC7-F1FA-448F-A3D4-773BD7D43519}">
      <dgm:prSet/>
      <dgm:spPr/>
      <dgm:t>
        <a:bodyPr/>
        <a:lstStyle/>
        <a:p>
          <a:r>
            <a:rPr lang="en-US"/>
            <a:t>Directed at the audiences' sense of right and proper</a:t>
          </a:r>
        </a:p>
      </dgm:t>
    </dgm:pt>
    <dgm:pt modelId="{14A9F892-BD45-4B48-A92D-D3756B887530}" type="parTrans" cxnId="{64DD3BE4-C01A-4ED4-8BFE-29B2FF7DE9AC}">
      <dgm:prSet/>
      <dgm:spPr/>
      <dgm:t>
        <a:bodyPr/>
        <a:lstStyle/>
        <a:p>
          <a:endParaRPr lang="en-US"/>
        </a:p>
      </dgm:t>
    </dgm:pt>
    <dgm:pt modelId="{0E092ACE-3F6B-47AB-AC21-2310BDB03AC6}" type="sibTrans" cxnId="{64DD3BE4-C01A-4ED4-8BFE-29B2FF7DE9AC}">
      <dgm:prSet/>
      <dgm:spPr/>
      <dgm:t>
        <a:bodyPr/>
        <a:lstStyle/>
        <a:p>
          <a:endParaRPr lang="en-US"/>
        </a:p>
      </dgm:t>
    </dgm:pt>
    <dgm:pt modelId="{71EF555F-6F81-4147-90D1-F8BA41E324B6}" type="pres">
      <dgm:prSet presAssocID="{9A8272F6-8F2D-4785-8FDC-04CAFD7495D9}" presName="linear" presStyleCnt="0">
        <dgm:presLayoutVars>
          <dgm:animLvl val="lvl"/>
          <dgm:resizeHandles val="exact"/>
        </dgm:presLayoutVars>
      </dgm:prSet>
      <dgm:spPr/>
    </dgm:pt>
    <dgm:pt modelId="{969FB60B-7A06-8A4A-894E-9F9DE47205BB}" type="pres">
      <dgm:prSet presAssocID="{9CD1B897-E7FD-49F9-85B5-E735E5CEA29B}" presName="parentText" presStyleLbl="node1" presStyleIdx="0" presStyleCnt="2">
        <dgm:presLayoutVars>
          <dgm:chMax val="0"/>
          <dgm:bulletEnabled val="1"/>
        </dgm:presLayoutVars>
      </dgm:prSet>
      <dgm:spPr/>
    </dgm:pt>
    <dgm:pt modelId="{6F6CA46C-9835-0843-BF42-B5462CB0EB97}" type="pres">
      <dgm:prSet presAssocID="{4390C147-5084-4FD6-AD79-E4A7EDE76666}" presName="spacer" presStyleCnt="0"/>
      <dgm:spPr/>
    </dgm:pt>
    <dgm:pt modelId="{527A9C07-64C0-BC49-961B-0BF8522F0552}" type="pres">
      <dgm:prSet presAssocID="{EA4CA316-EA83-4FF6-82FD-20F0597B6123}" presName="parentText" presStyleLbl="node1" presStyleIdx="1" presStyleCnt="2">
        <dgm:presLayoutVars>
          <dgm:chMax val="0"/>
          <dgm:bulletEnabled val="1"/>
        </dgm:presLayoutVars>
      </dgm:prSet>
      <dgm:spPr/>
    </dgm:pt>
    <dgm:pt modelId="{9A6F264E-4A95-2141-A492-2987BDB5223E}" type="pres">
      <dgm:prSet presAssocID="{EA4CA316-EA83-4FF6-82FD-20F0597B6123}" presName="childText" presStyleLbl="revTx" presStyleIdx="0" presStyleCnt="1">
        <dgm:presLayoutVars>
          <dgm:bulletEnabled val="1"/>
        </dgm:presLayoutVars>
      </dgm:prSet>
      <dgm:spPr/>
    </dgm:pt>
  </dgm:ptLst>
  <dgm:cxnLst>
    <dgm:cxn modelId="{ECF9FE0D-59F4-4648-8101-9479610B9C2D}" type="presOf" srcId="{ACB1F973-5037-4706-97DD-1CD4D9C7D271}" destId="{9A6F264E-4A95-2141-A492-2987BDB5223E}" srcOrd="0" destOrd="1" presId="urn:microsoft.com/office/officeart/2005/8/layout/vList2"/>
    <dgm:cxn modelId="{BADF3413-448E-4E49-8896-1BA39333ED19}" srcId="{9A8272F6-8F2D-4785-8FDC-04CAFD7495D9}" destId="{EA4CA316-EA83-4FF6-82FD-20F0597B6123}" srcOrd="1" destOrd="0" parTransId="{55677A42-60A1-44EC-B8E1-1E544390D849}" sibTransId="{568203B2-6D5E-4B6E-AA03-0D222B54F3B4}"/>
    <dgm:cxn modelId="{F5A34E19-2AC7-B543-BEE8-AF8A092A9F82}" type="presOf" srcId="{D7CB915D-5064-441C-B65C-DC9A620694AE}" destId="{9A6F264E-4A95-2141-A492-2987BDB5223E}" srcOrd="0" destOrd="2" presId="urn:microsoft.com/office/officeart/2005/8/layout/vList2"/>
    <dgm:cxn modelId="{E459F228-B444-244A-B7F0-9FCE0F01BDD2}" type="presOf" srcId="{EA4CA316-EA83-4FF6-82FD-20F0597B6123}" destId="{527A9C07-64C0-BC49-961B-0BF8522F0552}" srcOrd="0" destOrd="0" presId="urn:microsoft.com/office/officeart/2005/8/layout/vList2"/>
    <dgm:cxn modelId="{A2500C4D-FD6E-9744-B8C1-8C8F0144D84B}" type="presOf" srcId="{BC284DC7-F1FA-448F-A3D4-773BD7D43519}" destId="{9A6F264E-4A95-2141-A492-2987BDB5223E}" srcOrd="0" destOrd="5" presId="urn:microsoft.com/office/officeart/2005/8/layout/vList2"/>
    <dgm:cxn modelId="{CD2DA75F-DA4F-A34D-9A9C-3AEA74EC0A8B}" type="presOf" srcId="{9A8272F6-8F2D-4785-8FDC-04CAFD7495D9}" destId="{71EF555F-6F81-4147-90D1-F8BA41E324B6}" srcOrd="0" destOrd="0" presId="urn:microsoft.com/office/officeart/2005/8/layout/vList2"/>
    <dgm:cxn modelId="{9653076B-5E79-4263-9CBD-C42C7058395D}" srcId="{EA4CA316-EA83-4FF6-82FD-20F0597B6123}" destId="{D7CB915D-5064-441C-B65C-DC9A620694AE}" srcOrd="1" destOrd="0" parTransId="{2DD56098-310D-4214-B67F-2D7F13CC56EB}" sibTransId="{D235A3D7-AEFB-4E97-9392-2476439BC293}"/>
    <dgm:cxn modelId="{2F648473-41E5-47F6-9440-B0D5C870058E}" srcId="{EA4CA316-EA83-4FF6-82FD-20F0597B6123}" destId="{470772EF-69D9-4396-8945-86C13F6DCE0B}" srcOrd="2" destOrd="0" parTransId="{66394DD5-0303-4652-9850-8783C2425C0A}" sibTransId="{F5C1D5B9-7E96-4CF6-9327-727A62FDE3CC}"/>
    <dgm:cxn modelId="{1ECDB57D-1610-4607-B650-978C4CB0FCB1}" srcId="{ABEC086E-A830-41E8-AC9D-004D96028C03}" destId="{ACB1F973-5037-4706-97DD-1CD4D9C7D271}" srcOrd="0" destOrd="0" parTransId="{F22B189B-9E92-4561-8098-62FBE9A667A4}" sibTransId="{C3F0F9E7-D1DF-4242-B9D5-400BDC8A1666}"/>
    <dgm:cxn modelId="{952ED27D-7712-4305-A130-E4362461BD63}" srcId="{EA4CA316-EA83-4FF6-82FD-20F0597B6123}" destId="{ABEC086E-A830-41E8-AC9D-004D96028C03}" srcOrd="0" destOrd="0" parTransId="{AB70E847-C98B-4E7F-A1E5-C760ACEA9697}" sibTransId="{C0C1CC20-7F68-4F4A-A40F-BFA05BAF82BE}"/>
    <dgm:cxn modelId="{69B70581-C33A-164E-9885-CBA8EFAF7F10}" type="presOf" srcId="{470772EF-69D9-4396-8945-86C13F6DCE0B}" destId="{9A6F264E-4A95-2141-A492-2987BDB5223E}" srcOrd="0" destOrd="4" presId="urn:microsoft.com/office/officeart/2005/8/layout/vList2"/>
    <dgm:cxn modelId="{B3EF2982-F852-8644-A705-40C8B39769AC}" type="presOf" srcId="{ABEC086E-A830-41E8-AC9D-004D96028C03}" destId="{9A6F264E-4A95-2141-A492-2987BDB5223E}" srcOrd="0" destOrd="0" presId="urn:microsoft.com/office/officeart/2005/8/layout/vList2"/>
    <dgm:cxn modelId="{988D0590-F872-4E1C-88AC-4B8935EDD90E}" srcId="{D7CB915D-5064-441C-B65C-DC9A620694AE}" destId="{89D5A72E-F093-4ECA-8295-5045D5426A37}" srcOrd="0" destOrd="0" parTransId="{E377B19A-A8AC-4889-898B-8B386EDBF28E}" sibTransId="{CBED6A3F-C2DE-4BDD-944A-DA48A1B6A138}"/>
    <dgm:cxn modelId="{D9382FCA-A88B-3F4C-AED4-C2592B49D229}" type="presOf" srcId="{9CD1B897-E7FD-49F9-85B5-E735E5CEA29B}" destId="{969FB60B-7A06-8A4A-894E-9F9DE47205BB}" srcOrd="0" destOrd="0" presId="urn:microsoft.com/office/officeart/2005/8/layout/vList2"/>
    <dgm:cxn modelId="{9AAF6BCB-903A-4848-A460-1FE69AB0D54C}" type="presOf" srcId="{89D5A72E-F093-4ECA-8295-5045D5426A37}" destId="{9A6F264E-4A95-2141-A492-2987BDB5223E}" srcOrd="0" destOrd="3" presId="urn:microsoft.com/office/officeart/2005/8/layout/vList2"/>
    <dgm:cxn modelId="{BE48F4DD-6174-40DA-9BB3-CD9EA5B1890F}" srcId="{9A8272F6-8F2D-4785-8FDC-04CAFD7495D9}" destId="{9CD1B897-E7FD-49F9-85B5-E735E5CEA29B}" srcOrd="0" destOrd="0" parTransId="{81134A6D-0740-40A3-B1D5-E6698922E061}" sibTransId="{4390C147-5084-4FD6-AD79-E4A7EDE76666}"/>
    <dgm:cxn modelId="{64DD3BE4-C01A-4ED4-8BFE-29B2FF7DE9AC}" srcId="{470772EF-69D9-4396-8945-86C13F6DCE0B}" destId="{BC284DC7-F1FA-448F-A3D4-773BD7D43519}" srcOrd="0" destOrd="0" parTransId="{14A9F892-BD45-4B48-A92D-D3756B887530}" sibTransId="{0E092ACE-3F6B-47AB-AC21-2310BDB03AC6}"/>
    <dgm:cxn modelId="{6F00AA91-C49C-E44C-9DD7-C2B6AB75AE4B}" type="presParOf" srcId="{71EF555F-6F81-4147-90D1-F8BA41E324B6}" destId="{969FB60B-7A06-8A4A-894E-9F9DE47205BB}" srcOrd="0" destOrd="0" presId="urn:microsoft.com/office/officeart/2005/8/layout/vList2"/>
    <dgm:cxn modelId="{9E0F2024-977D-2F4C-95F2-2B9BE319D8E8}" type="presParOf" srcId="{71EF555F-6F81-4147-90D1-F8BA41E324B6}" destId="{6F6CA46C-9835-0843-BF42-B5462CB0EB97}" srcOrd="1" destOrd="0" presId="urn:microsoft.com/office/officeart/2005/8/layout/vList2"/>
    <dgm:cxn modelId="{8514A173-278A-EA49-A494-B8052CB1034E}" type="presParOf" srcId="{71EF555F-6F81-4147-90D1-F8BA41E324B6}" destId="{527A9C07-64C0-BC49-961B-0BF8522F0552}" srcOrd="2" destOrd="0" presId="urn:microsoft.com/office/officeart/2005/8/layout/vList2"/>
    <dgm:cxn modelId="{91461206-DB32-1147-A644-77CE8E3AED88}" type="presParOf" srcId="{71EF555F-6F81-4147-90D1-F8BA41E324B6}" destId="{9A6F264E-4A95-2141-A492-2987BDB5223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D81210-C01E-4D8E-84DE-F1F8D606BF86}" type="doc">
      <dgm:prSet loTypeId="urn:microsoft.com/office/officeart/2005/8/layout/vList5" loCatId="list" qsTypeId="urn:microsoft.com/office/officeart/2005/8/quickstyle/simple4" qsCatId="simple" csTypeId="urn:microsoft.com/office/officeart/2005/8/colors/colorful2" csCatId="colorful"/>
      <dgm:spPr/>
      <dgm:t>
        <a:bodyPr/>
        <a:lstStyle/>
        <a:p>
          <a:endParaRPr lang="en-US"/>
        </a:p>
      </dgm:t>
    </dgm:pt>
    <dgm:pt modelId="{62E8A467-AB60-4F38-A170-486015BED948}">
      <dgm:prSet/>
      <dgm:spPr/>
      <dgm:t>
        <a:bodyPr/>
        <a:lstStyle/>
        <a:p>
          <a:r>
            <a:rPr lang="en-US" b="1" dirty="0"/>
            <a:t>Designing a Message</a:t>
          </a:r>
          <a:endParaRPr lang="en-US" dirty="0"/>
        </a:p>
      </dgm:t>
    </dgm:pt>
    <dgm:pt modelId="{4E7285E0-584C-4C74-9F72-D6A7593F7DF7}" type="parTrans" cxnId="{BA052788-E814-408A-9133-D55D4D87D915}">
      <dgm:prSet/>
      <dgm:spPr/>
      <dgm:t>
        <a:bodyPr/>
        <a:lstStyle/>
        <a:p>
          <a:endParaRPr lang="en-US"/>
        </a:p>
      </dgm:t>
    </dgm:pt>
    <dgm:pt modelId="{0D987685-9753-4543-BFC3-6EAB05EAEA82}" type="sibTrans" cxnId="{BA052788-E814-408A-9133-D55D4D87D915}">
      <dgm:prSet/>
      <dgm:spPr/>
      <dgm:t>
        <a:bodyPr/>
        <a:lstStyle/>
        <a:p>
          <a:endParaRPr lang="en-US"/>
        </a:p>
      </dgm:t>
    </dgm:pt>
    <dgm:pt modelId="{635AB563-11CA-41B3-9603-5DF8016637AB}">
      <dgm:prSet/>
      <dgm:spPr/>
      <dgm:t>
        <a:bodyPr/>
        <a:lstStyle/>
        <a:p>
          <a:r>
            <a:rPr lang="en-US" b="1"/>
            <a:t>Message structure</a:t>
          </a:r>
          <a:endParaRPr lang="en-US"/>
        </a:p>
      </dgm:t>
    </dgm:pt>
    <dgm:pt modelId="{C5E0C423-ABDE-4FCA-83CE-E4DFA0C1272B}" type="parTrans" cxnId="{81250EA3-87BC-4F74-9A3E-2D29723A188A}">
      <dgm:prSet/>
      <dgm:spPr/>
      <dgm:t>
        <a:bodyPr/>
        <a:lstStyle/>
        <a:p>
          <a:endParaRPr lang="en-US"/>
        </a:p>
      </dgm:t>
    </dgm:pt>
    <dgm:pt modelId="{DC7B65EC-2BE2-45BB-BC0D-BA6159E58A94}" type="sibTrans" cxnId="{81250EA3-87BC-4F74-9A3E-2D29723A188A}">
      <dgm:prSet/>
      <dgm:spPr/>
      <dgm:t>
        <a:bodyPr/>
        <a:lstStyle/>
        <a:p>
          <a:endParaRPr lang="en-US"/>
        </a:p>
      </dgm:t>
    </dgm:pt>
    <dgm:pt modelId="{639691B1-23F4-4824-AE24-7C7B782933F0}">
      <dgm:prSet/>
      <dgm:spPr/>
      <dgm:t>
        <a:bodyPr/>
        <a:lstStyle/>
        <a:p>
          <a:r>
            <a:rPr lang="en-US" dirty="0"/>
            <a:t>Whether to draw a conclusion or leave it to the audiences</a:t>
          </a:r>
        </a:p>
      </dgm:t>
    </dgm:pt>
    <dgm:pt modelId="{3B02F4C0-A440-44AC-8FDB-66E9A49D0F52}" type="parTrans" cxnId="{8CE35A52-442B-4283-8328-73CCD016E94A}">
      <dgm:prSet/>
      <dgm:spPr/>
      <dgm:t>
        <a:bodyPr/>
        <a:lstStyle/>
        <a:p>
          <a:endParaRPr lang="en-US"/>
        </a:p>
      </dgm:t>
    </dgm:pt>
    <dgm:pt modelId="{9685EC50-A270-4512-BE7A-24222E3B1E9A}" type="sibTrans" cxnId="{8CE35A52-442B-4283-8328-73CCD016E94A}">
      <dgm:prSet/>
      <dgm:spPr/>
      <dgm:t>
        <a:bodyPr/>
        <a:lstStyle/>
        <a:p>
          <a:endParaRPr lang="en-US"/>
        </a:p>
      </dgm:t>
    </dgm:pt>
    <dgm:pt modelId="{AD20C970-70ED-4B1E-A57C-186EB2EB79FB}">
      <dgm:prSet/>
      <dgm:spPr/>
      <dgm:t>
        <a:bodyPr/>
        <a:lstStyle/>
        <a:p>
          <a:r>
            <a:rPr lang="en-US"/>
            <a:t>Whether to present strongest argument first or last</a:t>
          </a:r>
        </a:p>
      </dgm:t>
    </dgm:pt>
    <dgm:pt modelId="{0B484EA2-4AD6-487D-94B3-C4DDA7708F76}" type="parTrans" cxnId="{6D0D8911-217F-4B76-AD94-160339212F0E}">
      <dgm:prSet/>
      <dgm:spPr/>
      <dgm:t>
        <a:bodyPr/>
        <a:lstStyle/>
        <a:p>
          <a:endParaRPr lang="en-US"/>
        </a:p>
      </dgm:t>
    </dgm:pt>
    <dgm:pt modelId="{846CF970-AFE4-4BEF-BBE4-6AA484F941F9}" type="sibTrans" cxnId="{6D0D8911-217F-4B76-AD94-160339212F0E}">
      <dgm:prSet/>
      <dgm:spPr/>
      <dgm:t>
        <a:bodyPr/>
        <a:lstStyle/>
        <a:p>
          <a:endParaRPr lang="en-US"/>
        </a:p>
      </dgm:t>
    </dgm:pt>
    <dgm:pt modelId="{22E4654D-EA94-479B-A2BE-34015C4028E6}">
      <dgm:prSet/>
      <dgm:spPr/>
      <dgm:t>
        <a:bodyPr/>
        <a:lstStyle/>
        <a:p>
          <a:r>
            <a:rPr lang="en-US"/>
            <a:t>Whether to present one-sided or two-sided arguments</a:t>
          </a:r>
        </a:p>
      </dgm:t>
    </dgm:pt>
    <dgm:pt modelId="{65E29680-C250-4E9E-B322-FF9166B87589}" type="parTrans" cxnId="{D598DBA6-F2E9-4C3E-AF36-9FABB662D03A}">
      <dgm:prSet/>
      <dgm:spPr/>
      <dgm:t>
        <a:bodyPr/>
        <a:lstStyle/>
        <a:p>
          <a:endParaRPr lang="en-US"/>
        </a:p>
      </dgm:t>
    </dgm:pt>
    <dgm:pt modelId="{840C2FBA-3319-4D51-8452-34C3583295CD}" type="sibTrans" cxnId="{D598DBA6-F2E9-4C3E-AF36-9FABB662D03A}">
      <dgm:prSet/>
      <dgm:spPr/>
      <dgm:t>
        <a:bodyPr/>
        <a:lstStyle/>
        <a:p>
          <a:endParaRPr lang="en-US"/>
        </a:p>
      </dgm:t>
    </dgm:pt>
    <dgm:pt modelId="{C7107CA4-E939-4A45-9230-50E0BEA235E2}" type="pres">
      <dgm:prSet presAssocID="{68D81210-C01E-4D8E-84DE-F1F8D606BF86}" presName="Name0" presStyleCnt="0">
        <dgm:presLayoutVars>
          <dgm:dir/>
          <dgm:animLvl val="lvl"/>
          <dgm:resizeHandles val="exact"/>
        </dgm:presLayoutVars>
      </dgm:prSet>
      <dgm:spPr/>
    </dgm:pt>
    <dgm:pt modelId="{15CF2FF1-769B-3D4D-866B-B3082953E744}" type="pres">
      <dgm:prSet presAssocID="{62E8A467-AB60-4F38-A170-486015BED948}" presName="linNode" presStyleCnt="0"/>
      <dgm:spPr/>
    </dgm:pt>
    <dgm:pt modelId="{44FFFEE4-907D-7A4F-A5D7-E883DAD01CD1}" type="pres">
      <dgm:prSet presAssocID="{62E8A467-AB60-4F38-A170-486015BED948}" presName="parentText" presStyleLbl="node1" presStyleIdx="0" presStyleCnt="2">
        <dgm:presLayoutVars>
          <dgm:chMax val="1"/>
          <dgm:bulletEnabled val="1"/>
        </dgm:presLayoutVars>
      </dgm:prSet>
      <dgm:spPr/>
    </dgm:pt>
    <dgm:pt modelId="{D70BDBD7-FFD8-CF4B-886F-9FF7BF53FCA9}" type="pres">
      <dgm:prSet presAssocID="{0D987685-9753-4543-BFC3-6EAB05EAEA82}" presName="sp" presStyleCnt="0"/>
      <dgm:spPr/>
    </dgm:pt>
    <dgm:pt modelId="{2CBE2F4D-2CB4-234F-90A4-781A68DE3AF6}" type="pres">
      <dgm:prSet presAssocID="{635AB563-11CA-41B3-9603-5DF8016637AB}" presName="linNode" presStyleCnt="0"/>
      <dgm:spPr/>
    </dgm:pt>
    <dgm:pt modelId="{0C98F709-A6D9-8B49-B546-6B72A605D8F7}" type="pres">
      <dgm:prSet presAssocID="{635AB563-11CA-41B3-9603-5DF8016637AB}" presName="parentText" presStyleLbl="node1" presStyleIdx="1" presStyleCnt="2">
        <dgm:presLayoutVars>
          <dgm:chMax val="1"/>
          <dgm:bulletEnabled val="1"/>
        </dgm:presLayoutVars>
      </dgm:prSet>
      <dgm:spPr/>
    </dgm:pt>
    <dgm:pt modelId="{71C09EEE-2470-844A-A396-F3E94CA5D658}" type="pres">
      <dgm:prSet presAssocID="{635AB563-11CA-41B3-9603-5DF8016637AB}" presName="descendantText" presStyleLbl="alignAccFollowNode1" presStyleIdx="0" presStyleCnt="1">
        <dgm:presLayoutVars>
          <dgm:bulletEnabled val="1"/>
        </dgm:presLayoutVars>
      </dgm:prSet>
      <dgm:spPr/>
    </dgm:pt>
  </dgm:ptLst>
  <dgm:cxnLst>
    <dgm:cxn modelId="{6D0D8911-217F-4B76-AD94-160339212F0E}" srcId="{635AB563-11CA-41B3-9603-5DF8016637AB}" destId="{AD20C970-70ED-4B1E-A57C-186EB2EB79FB}" srcOrd="1" destOrd="0" parTransId="{0B484EA2-4AD6-487D-94B3-C4DDA7708F76}" sibTransId="{846CF970-AFE4-4BEF-BBE4-6AA484F941F9}"/>
    <dgm:cxn modelId="{69EEFC35-900F-EB42-9BC6-2404D62D9EE0}" type="presOf" srcId="{68D81210-C01E-4D8E-84DE-F1F8D606BF86}" destId="{C7107CA4-E939-4A45-9230-50E0BEA235E2}" srcOrd="0" destOrd="0" presId="urn:microsoft.com/office/officeart/2005/8/layout/vList5"/>
    <dgm:cxn modelId="{3DB05F3F-D800-2640-AE24-0C9987694D2E}" type="presOf" srcId="{AD20C970-70ED-4B1E-A57C-186EB2EB79FB}" destId="{71C09EEE-2470-844A-A396-F3E94CA5D658}" srcOrd="0" destOrd="1" presId="urn:microsoft.com/office/officeart/2005/8/layout/vList5"/>
    <dgm:cxn modelId="{8CE35A52-442B-4283-8328-73CCD016E94A}" srcId="{635AB563-11CA-41B3-9603-5DF8016637AB}" destId="{639691B1-23F4-4824-AE24-7C7B782933F0}" srcOrd="0" destOrd="0" parTransId="{3B02F4C0-A440-44AC-8FDB-66E9A49D0F52}" sibTransId="{9685EC50-A270-4512-BE7A-24222E3B1E9A}"/>
    <dgm:cxn modelId="{BA052788-E814-408A-9133-D55D4D87D915}" srcId="{68D81210-C01E-4D8E-84DE-F1F8D606BF86}" destId="{62E8A467-AB60-4F38-A170-486015BED948}" srcOrd="0" destOrd="0" parTransId="{4E7285E0-584C-4C74-9F72-D6A7593F7DF7}" sibTransId="{0D987685-9753-4543-BFC3-6EAB05EAEA82}"/>
    <dgm:cxn modelId="{A0AB4A8A-B686-9547-A036-99BCC8AD9FBE}" type="presOf" srcId="{635AB563-11CA-41B3-9603-5DF8016637AB}" destId="{0C98F709-A6D9-8B49-B546-6B72A605D8F7}" srcOrd="0" destOrd="0" presId="urn:microsoft.com/office/officeart/2005/8/layout/vList5"/>
    <dgm:cxn modelId="{149FCC90-3282-9E48-88F9-818B012DAD1F}" type="presOf" srcId="{639691B1-23F4-4824-AE24-7C7B782933F0}" destId="{71C09EEE-2470-844A-A396-F3E94CA5D658}" srcOrd="0" destOrd="0" presId="urn:microsoft.com/office/officeart/2005/8/layout/vList5"/>
    <dgm:cxn modelId="{057EE390-B4BB-1F4E-A33C-AD579E7E98CD}" type="presOf" srcId="{62E8A467-AB60-4F38-A170-486015BED948}" destId="{44FFFEE4-907D-7A4F-A5D7-E883DAD01CD1}" srcOrd="0" destOrd="0" presId="urn:microsoft.com/office/officeart/2005/8/layout/vList5"/>
    <dgm:cxn modelId="{81250EA3-87BC-4F74-9A3E-2D29723A188A}" srcId="{68D81210-C01E-4D8E-84DE-F1F8D606BF86}" destId="{635AB563-11CA-41B3-9603-5DF8016637AB}" srcOrd="1" destOrd="0" parTransId="{C5E0C423-ABDE-4FCA-83CE-E4DFA0C1272B}" sibTransId="{DC7B65EC-2BE2-45BB-BC0D-BA6159E58A94}"/>
    <dgm:cxn modelId="{D598DBA6-F2E9-4C3E-AF36-9FABB662D03A}" srcId="{635AB563-11CA-41B3-9603-5DF8016637AB}" destId="{22E4654D-EA94-479B-A2BE-34015C4028E6}" srcOrd="2" destOrd="0" parTransId="{65E29680-C250-4E9E-B322-FF9166B87589}" sibTransId="{840C2FBA-3319-4D51-8452-34C3583295CD}"/>
    <dgm:cxn modelId="{14260DB1-A47B-5846-B32B-FD9DFE33811C}" type="presOf" srcId="{22E4654D-EA94-479B-A2BE-34015C4028E6}" destId="{71C09EEE-2470-844A-A396-F3E94CA5D658}" srcOrd="0" destOrd="2" presId="urn:microsoft.com/office/officeart/2005/8/layout/vList5"/>
    <dgm:cxn modelId="{0DDD4814-5A07-FE47-8BCB-CDF941CDABE6}" type="presParOf" srcId="{C7107CA4-E939-4A45-9230-50E0BEA235E2}" destId="{15CF2FF1-769B-3D4D-866B-B3082953E744}" srcOrd="0" destOrd="0" presId="urn:microsoft.com/office/officeart/2005/8/layout/vList5"/>
    <dgm:cxn modelId="{D25CE111-A234-7F4C-9396-B8D04E5103D7}" type="presParOf" srcId="{15CF2FF1-769B-3D4D-866B-B3082953E744}" destId="{44FFFEE4-907D-7A4F-A5D7-E883DAD01CD1}" srcOrd="0" destOrd="0" presId="urn:microsoft.com/office/officeart/2005/8/layout/vList5"/>
    <dgm:cxn modelId="{6BDFB01F-9EED-FC47-AA11-CF5E9F3E4B96}" type="presParOf" srcId="{C7107CA4-E939-4A45-9230-50E0BEA235E2}" destId="{D70BDBD7-FFD8-CF4B-886F-9FF7BF53FCA9}" srcOrd="1" destOrd="0" presId="urn:microsoft.com/office/officeart/2005/8/layout/vList5"/>
    <dgm:cxn modelId="{71627B60-BE6D-934B-B691-92A98D2ED0C0}" type="presParOf" srcId="{C7107CA4-E939-4A45-9230-50E0BEA235E2}" destId="{2CBE2F4D-2CB4-234F-90A4-781A68DE3AF6}" srcOrd="2" destOrd="0" presId="urn:microsoft.com/office/officeart/2005/8/layout/vList5"/>
    <dgm:cxn modelId="{0767F68F-6D27-FC43-B416-F67BCC64FCDE}" type="presParOf" srcId="{2CBE2F4D-2CB4-234F-90A4-781A68DE3AF6}" destId="{0C98F709-A6D9-8B49-B546-6B72A605D8F7}" srcOrd="0" destOrd="0" presId="urn:microsoft.com/office/officeart/2005/8/layout/vList5"/>
    <dgm:cxn modelId="{191E67DA-296B-AF4B-B9F4-320C772D4C3E}" type="presParOf" srcId="{2CBE2F4D-2CB4-234F-90A4-781A68DE3AF6}" destId="{71C09EEE-2470-844A-A396-F3E94CA5D65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AE0A1A-6AC4-48B5-88E4-55ACA769754B}" type="doc">
      <dgm:prSet loTypeId="urn:microsoft.com/office/officeart/2005/8/layout/vList5" loCatId="list" qsTypeId="urn:microsoft.com/office/officeart/2005/8/quickstyle/simple4" qsCatId="simple" csTypeId="urn:microsoft.com/office/officeart/2005/8/colors/colorful2" csCatId="colorful"/>
      <dgm:spPr/>
      <dgm:t>
        <a:bodyPr/>
        <a:lstStyle/>
        <a:p>
          <a:endParaRPr lang="en-US"/>
        </a:p>
      </dgm:t>
    </dgm:pt>
    <dgm:pt modelId="{199241E6-2C1D-4F78-88D2-EDACD641DEAE}">
      <dgm:prSet/>
      <dgm:spPr/>
      <dgm:t>
        <a:bodyPr/>
        <a:lstStyle/>
        <a:p>
          <a:r>
            <a:rPr lang="en-US" b="1"/>
            <a:t>Designing a Message</a:t>
          </a:r>
          <a:endParaRPr lang="en-US"/>
        </a:p>
      </dgm:t>
    </dgm:pt>
    <dgm:pt modelId="{DE1209EF-99EB-42D0-A093-D913E0647A45}" type="parTrans" cxnId="{C43871B6-A294-4EA6-A592-62D72132EEFD}">
      <dgm:prSet/>
      <dgm:spPr/>
      <dgm:t>
        <a:bodyPr/>
        <a:lstStyle/>
        <a:p>
          <a:endParaRPr lang="en-US"/>
        </a:p>
      </dgm:t>
    </dgm:pt>
    <dgm:pt modelId="{08AB5F14-AB76-4EB1-B631-8AD2247A90C8}" type="sibTrans" cxnId="{C43871B6-A294-4EA6-A592-62D72132EEFD}">
      <dgm:prSet/>
      <dgm:spPr/>
      <dgm:t>
        <a:bodyPr/>
        <a:lstStyle/>
        <a:p>
          <a:endParaRPr lang="en-US"/>
        </a:p>
      </dgm:t>
    </dgm:pt>
    <dgm:pt modelId="{A3C1B960-09AB-41C4-B533-ACD4B28B5B1C}">
      <dgm:prSet/>
      <dgm:spPr/>
      <dgm:t>
        <a:bodyPr/>
        <a:lstStyle/>
        <a:p>
          <a:r>
            <a:rPr lang="en-US" b="1"/>
            <a:t>Message format</a:t>
          </a:r>
          <a:endParaRPr lang="en-US"/>
        </a:p>
      </dgm:t>
    </dgm:pt>
    <dgm:pt modelId="{5E9918BA-23E8-4345-8BB6-A91FADED2FE9}" type="parTrans" cxnId="{B6ED1A01-69C5-405F-9A2B-5FF5FF2AF700}">
      <dgm:prSet/>
      <dgm:spPr/>
      <dgm:t>
        <a:bodyPr/>
        <a:lstStyle/>
        <a:p>
          <a:endParaRPr lang="en-US"/>
        </a:p>
      </dgm:t>
    </dgm:pt>
    <dgm:pt modelId="{F2710124-F735-4E00-8CA0-24304A902D0B}" type="sibTrans" cxnId="{B6ED1A01-69C5-405F-9A2B-5FF5FF2AF700}">
      <dgm:prSet/>
      <dgm:spPr/>
      <dgm:t>
        <a:bodyPr/>
        <a:lstStyle/>
        <a:p>
          <a:endParaRPr lang="en-US"/>
        </a:p>
      </dgm:t>
    </dgm:pt>
    <dgm:pt modelId="{E86AEB23-079F-40AC-BE3D-2F613530950B}">
      <dgm:prSet/>
      <dgm:spPr/>
      <dgm:t>
        <a:bodyPr/>
        <a:lstStyle/>
        <a:p>
          <a:r>
            <a:rPr lang="en-US"/>
            <a:t>Needs to be strong</a:t>
          </a:r>
        </a:p>
      </dgm:t>
    </dgm:pt>
    <dgm:pt modelId="{6338C766-8A0D-433C-B852-DDB09722A9A3}" type="parTrans" cxnId="{C3BF465D-AA92-41BF-80FC-96B41C7E333D}">
      <dgm:prSet/>
      <dgm:spPr/>
      <dgm:t>
        <a:bodyPr/>
        <a:lstStyle/>
        <a:p>
          <a:endParaRPr lang="en-US"/>
        </a:p>
      </dgm:t>
    </dgm:pt>
    <dgm:pt modelId="{7F8E1C76-CF58-4DE3-804F-07DDE02663BC}" type="sibTrans" cxnId="{C3BF465D-AA92-41BF-80FC-96B41C7E333D}">
      <dgm:prSet/>
      <dgm:spPr/>
      <dgm:t>
        <a:bodyPr/>
        <a:lstStyle/>
        <a:p>
          <a:endParaRPr lang="en-US"/>
        </a:p>
      </dgm:t>
    </dgm:pt>
    <dgm:pt modelId="{11489507-45FD-4B09-AD11-70A8E4284E54}">
      <dgm:prSet/>
      <dgm:spPr/>
      <dgm:t>
        <a:bodyPr/>
        <a:lstStyle/>
        <a:p>
          <a:r>
            <a:rPr lang="en-US"/>
            <a:t>Print/Video</a:t>
          </a:r>
        </a:p>
      </dgm:t>
    </dgm:pt>
    <dgm:pt modelId="{816FA814-C16E-476A-9632-9FB40EE18F74}" type="parTrans" cxnId="{37806BE8-A999-43D6-84CB-54FC6CBAFB84}">
      <dgm:prSet/>
      <dgm:spPr/>
      <dgm:t>
        <a:bodyPr/>
        <a:lstStyle/>
        <a:p>
          <a:endParaRPr lang="en-US"/>
        </a:p>
      </dgm:t>
    </dgm:pt>
    <dgm:pt modelId="{F92FF32C-3B5F-427A-9B5C-D192476CAD09}" type="sibTrans" cxnId="{37806BE8-A999-43D6-84CB-54FC6CBAFB84}">
      <dgm:prSet/>
      <dgm:spPr/>
      <dgm:t>
        <a:bodyPr/>
        <a:lstStyle/>
        <a:p>
          <a:endParaRPr lang="en-US"/>
        </a:p>
      </dgm:t>
    </dgm:pt>
    <dgm:pt modelId="{42A0942B-9478-43B8-A328-13431BF588A7}">
      <dgm:prSet/>
      <dgm:spPr/>
      <dgm:t>
        <a:bodyPr/>
        <a:lstStyle/>
        <a:p>
          <a:r>
            <a:rPr lang="en-US"/>
            <a:t>Packaging etc</a:t>
          </a:r>
        </a:p>
      </dgm:t>
    </dgm:pt>
    <dgm:pt modelId="{0BF01EC5-999B-4D32-8D4D-FA3818E12B02}" type="parTrans" cxnId="{E5FA44B2-A951-4945-937E-167D7BCE50C3}">
      <dgm:prSet/>
      <dgm:spPr/>
      <dgm:t>
        <a:bodyPr/>
        <a:lstStyle/>
        <a:p>
          <a:endParaRPr lang="en-US"/>
        </a:p>
      </dgm:t>
    </dgm:pt>
    <dgm:pt modelId="{0986ECAC-CF09-4032-9741-F01E3E9B01B0}" type="sibTrans" cxnId="{E5FA44B2-A951-4945-937E-167D7BCE50C3}">
      <dgm:prSet/>
      <dgm:spPr/>
      <dgm:t>
        <a:bodyPr/>
        <a:lstStyle/>
        <a:p>
          <a:endParaRPr lang="en-US"/>
        </a:p>
      </dgm:t>
    </dgm:pt>
    <dgm:pt modelId="{A63E82C4-727F-8F45-8136-FA702FA86617}" type="pres">
      <dgm:prSet presAssocID="{5CAE0A1A-6AC4-48B5-88E4-55ACA769754B}" presName="Name0" presStyleCnt="0">
        <dgm:presLayoutVars>
          <dgm:dir/>
          <dgm:animLvl val="lvl"/>
          <dgm:resizeHandles val="exact"/>
        </dgm:presLayoutVars>
      </dgm:prSet>
      <dgm:spPr/>
    </dgm:pt>
    <dgm:pt modelId="{1E7503F4-E4D0-8F4B-B4AC-596D8CACA82E}" type="pres">
      <dgm:prSet presAssocID="{199241E6-2C1D-4F78-88D2-EDACD641DEAE}" presName="linNode" presStyleCnt="0"/>
      <dgm:spPr/>
    </dgm:pt>
    <dgm:pt modelId="{C7CEA6B1-FFA1-C64D-A9EA-81C6C35B2018}" type="pres">
      <dgm:prSet presAssocID="{199241E6-2C1D-4F78-88D2-EDACD641DEAE}" presName="parentText" presStyleLbl="node1" presStyleIdx="0" presStyleCnt="2">
        <dgm:presLayoutVars>
          <dgm:chMax val="1"/>
          <dgm:bulletEnabled val="1"/>
        </dgm:presLayoutVars>
      </dgm:prSet>
      <dgm:spPr/>
    </dgm:pt>
    <dgm:pt modelId="{B03A8F4F-E10D-9E4E-8EE3-25497B1D9450}" type="pres">
      <dgm:prSet presAssocID="{08AB5F14-AB76-4EB1-B631-8AD2247A90C8}" presName="sp" presStyleCnt="0"/>
      <dgm:spPr/>
    </dgm:pt>
    <dgm:pt modelId="{501B17EA-7351-074A-A1B0-2300BB299C28}" type="pres">
      <dgm:prSet presAssocID="{A3C1B960-09AB-41C4-B533-ACD4B28B5B1C}" presName="linNode" presStyleCnt="0"/>
      <dgm:spPr/>
    </dgm:pt>
    <dgm:pt modelId="{C5E891CB-4D9D-9B4C-904B-144B6DEDBB2B}" type="pres">
      <dgm:prSet presAssocID="{A3C1B960-09AB-41C4-B533-ACD4B28B5B1C}" presName="parentText" presStyleLbl="node1" presStyleIdx="1" presStyleCnt="2">
        <dgm:presLayoutVars>
          <dgm:chMax val="1"/>
          <dgm:bulletEnabled val="1"/>
        </dgm:presLayoutVars>
      </dgm:prSet>
      <dgm:spPr/>
    </dgm:pt>
    <dgm:pt modelId="{14F1F024-062A-DD4B-8DC0-6C76992337E9}" type="pres">
      <dgm:prSet presAssocID="{A3C1B960-09AB-41C4-B533-ACD4B28B5B1C}" presName="descendantText" presStyleLbl="alignAccFollowNode1" presStyleIdx="0" presStyleCnt="1">
        <dgm:presLayoutVars>
          <dgm:bulletEnabled val="1"/>
        </dgm:presLayoutVars>
      </dgm:prSet>
      <dgm:spPr/>
    </dgm:pt>
  </dgm:ptLst>
  <dgm:cxnLst>
    <dgm:cxn modelId="{B6ED1A01-69C5-405F-9A2B-5FF5FF2AF700}" srcId="{5CAE0A1A-6AC4-48B5-88E4-55ACA769754B}" destId="{A3C1B960-09AB-41C4-B533-ACD4B28B5B1C}" srcOrd="1" destOrd="0" parTransId="{5E9918BA-23E8-4345-8BB6-A91FADED2FE9}" sibTransId="{F2710124-F735-4E00-8CA0-24304A902D0B}"/>
    <dgm:cxn modelId="{504A3F0D-7F4F-F746-9693-63355A8A7417}" type="presOf" srcId="{E86AEB23-079F-40AC-BE3D-2F613530950B}" destId="{14F1F024-062A-DD4B-8DC0-6C76992337E9}" srcOrd="0" destOrd="0" presId="urn:microsoft.com/office/officeart/2005/8/layout/vList5"/>
    <dgm:cxn modelId="{993FDA39-B4A5-FA4B-9116-FF496E778672}" type="presOf" srcId="{199241E6-2C1D-4F78-88D2-EDACD641DEAE}" destId="{C7CEA6B1-FFA1-C64D-A9EA-81C6C35B2018}" srcOrd="0" destOrd="0" presId="urn:microsoft.com/office/officeart/2005/8/layout/vList5"/>
    <dgm:cxn modelId="{F29E9D43-1C56-634C-9452-653B6F78FD88}" type="presOf" srcId="{5CAE0A1A-6AC4-48B5-88E4-55ACA769754B}" destId="{A63E82C4-727F-8F45-8136-FA702FA86617}" srcOrd="0" destOrd="0" presId="urn:microsoft.com/office/officeart/2005/8/layout/vList5"/>
    <dgm:cxn modelId="{910DE953-E288-EB45-A8A6-B2DCE512813B}" type="presOf" srcId="{11489507-45FD-4B09-AD11-70A8E4284E54}" destId="{14F1F024-062A-DD4B-8DC0-6C76992337E9}" srcOrd="0" destOrd="1" presId="urn:microsoft.com/office/officeart/2005/8/layout/vList5"/>
    <dgm:cxn modelId="{C3BF465D-AA92-41BF-80FC-96B41C7E333D}" srcId="{A3C1B960-09AB-41C4-B533-ACD4B28B5B1C}" destId="{E86AEB23-079F-40AC-BE3D-2F613530950B}" srcOrd="0" destOrd="0" parTransId="{6338C766-8A0D-433C-B852-DDB09722A9A3}" sibTransId="{7F8E1C76-CF58-4DE3-804F-07DDE02663BC}"/>
    <dgm:cxn modelId="{E5FA44B2-A951-4945-937E-167D7BCE50C3}" srcId="{A3C1B960-09AB-41C4-B533-ACD4B28B5B1C}" destId="{42A0942B-9478-43B8-A328-13431BF588A7}" srcOrd="2" destOrd="0" parTransId="{0BF01EC5-999B-4D32-8D4D-FA3818E12B02}" sibTransId="{0986ECAC-CF09-4032-9741-F01E3E9B01B0}"/>
    <dgm:cxn modelId="{C43871B6-A294-4EA6-A592-62D72132EEFD}" srcId="{5CAE0A1A-6AC4-48B5-88E4-55ACA769754B}" destId="{199241E6-2C1D-4F78-88D2-EDACD641DEAE}" srcOrd="0" destOrd="0" parTransId="{DE1209EF-99EB-42D0-A093-D913E0647A45}" sibTransId="{08AB5F14-AB76-4EB1-B631-8AD2247A90C8}"/>
    <dgm:cxn modelId="{02AB54D2-3436-A94D-AF0C-CBA728856894}" type="presOf" srcId="{42A0942B-9478-43B8-A328-13431BF588A7}" destId="{14F1F024-062A-DD4B-8DC0-6C76992337E9}" srcOrd="0" destOrd="2" presId="urn:microsoft.com/office/officeart/2005/8/layout/vList5"/>
    <dgm:cxn modelId="{90F477D7-9EF8-4246-9DA9-CCC7A8AC08A4}" type="presOf" srcId="{A3C1B960-09AB-41C4-B533-ACD4B28B5B1C}" destId="{C5E891CB-4D9D-9B4C-904B-144B6DEDBB2B}" srcOrd="0" destOrd="0" presId="urn:microsoft.com/office/officeart/2005/8/layout/vList5"/>
    <dgm:cxn modelId="{37806BE8-A999-43D6-84CB-54FC6CBAFB84}" srcId="{A3C1B960-09AB-41C4-B533-ACD4B28B5B1C}" destId="{11489507-45FD-4B09-AD11-70A8E4284E54}" srcOrd="1" destOrd="0" parTransId="{816FA814-C16E-476A-9632-9FB40EE18F74}" sibTransId="{F92FF32C-3B5F-427A-9B5C-D192476CAD09}"/>
    <dgm:cxn modelId="{CB9131F7-58C2-E94E-A22D-E07CE946F5B0}" type="presParOf" srcId="{A63E82C4-727F-8F45-8136-FA702FA86617}" destId="{1E7503F4-E4D0-8F4B-B4AC-596D8CACA82E}" srcOrd="0" destOrd="0" presId="urn:microsoft.com/office/officeart/2005/8/layout/vList5"/>
    <dgm:cxn modelId="{521A9203-387E-B24A-B6E3-D49CBAD37BF2}" type="presParOf" srcId="{1E7503F4-E4D0-8F4B-B4AC-596D8CACA82E}" destId="{C7CEA6B1-FFA1-C64D-A9EA-81C6C35B2018}" srcOrd="0" destOrd="0" presId="urn:microsoft.com/office/officeart/2005/8/layout/vList5"/>
    <dgm:cxn modelId="{E93FAC39-EEDF-8C48-8A73-E58C50AADDA2}" type="presParOf" srcId="{A63E82C4-727F-8F45-8136-FA702FA86617}" destId="{B03A8F4F-E10D-9E4E-8EE3-25497B1D9450}" srcOrd="1" destOrd="0" presId="urn:microsoft.com/office/officeart/2005/8/layout/vList5"/>
    <dgm:cxn modelId="{B45EC6B3-DE00-8B4A-A0CF-5FC254E96117}" type="presParOf" srcId="{A63E82C4-727F-8F45-8136-FA702FA86617}" destId="{501B17EA-7351-074A-A1B0-2300BB299C28}" srcOrd="2" destOrd="0" presId="urn:microsoft.com/office/officeart/2005/8/layout/vList5"/>
    <dgm:cxn modelId="{093A71FF-3887-4F46-AC37-82875339D178}" type="presParOf" srcId="{501B17EA-7351-074A-A1B0-2300BB299C28}" destId="{C5E891CB-4D9D-9B4C-904B-144B6DEDBB2B}" srcOrd="0" destOrd="0" presId="urn:microsoft.com/office/officeart/2005/8/layout/vList5"/>
    <dgm:cxn modelId="{F6F1F453-3CDF-C24F-83F1-F60786BE4D97}" type="presParOf" srcId="{501B17EA-7351-074A-A1B0-2300BB299C28}" destId="{14F1F024-062A-DD4B-8DC0-6C76992337E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C95D72-3903-4810-B1F5-F320F7EB97FF}" type="doc">
      <dgm:prSet loTypeId="urn:microsoft.com/office/officeart/2018/5/layout/CenteredIconLabelDescription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CDDCDD43-EEB7-4307-AAF7-E4B5FDCFC310}">
      <dgm:prSet/>
      <dgm:spPr/>
      <dgm:t>
        <a:bodyPr/>
        <a:lstStyle/>
        <a:p>
          <a:pPr>
            <a:lnSpc>
              <a:spcPct val="100000"/>
            </a:lnSpc>
            <a:defRPr b="1"/>
          </a:pPr>
          <a:r>
            <a:rPr lang="en-US" b="1"/>
            <a:t>Selecting the message source</a:t>
          </a:r>
          <a:endParaRPr lang="en-US"/>
        </a:p>
      </dgm:t>
    </dgm:pt>
    <dgm:pt modelId="{831D728F-5E25-4E03-BC59-7EA982EC4E5E}" type="parTrans" cxnId="{162146CC-11A0-4522-8183-9B490844B76B}">
      <dgm:prSet/>
      <dgm:spPr/>
      <dgm:t>
        <a:bodyPr/>
        <a:lstStyle/>
        <a:p>
          <a:endParaRPr lang="en-US"/>
        </a:p>
      </dgm:t>
    </dgm:pt>
    <dgm:pt modelId="{6A5A65B0-BBC3-41F7-98D2-221336D6ECC7}" type="sibTrans" cxnId="{162146CC-11A0-4522-8183-9B490844B76B}">
      <dgm:prSet/>
      <dgm:spPr/>
      <dgm:t>
        <a:bodyPr/>
        <a:lstStyle/>
        <a:p>
          <a:endParaRPr lang="en-US"/>
        </a:p>
      </dgm:t>
    </dgm:pt>
    <dgm:pt modelId="{D045E716-2599-4961-8DA2-A829E33E0182}">
      <dgm:prSet/>
      <dgm:spPr/>
      <dgm:t>
        <a:bodyPr/>
        <a:lstStyle/>
        <a:p>
          <a:pPr>
            <a:lnSpc>
              <a:spcPct val="100000"/>
            </a:lnSpc>
          </a:pPr>
          <a:r>
            <a:rPr lang="en-US"/>
            <a:t>Highly credible sources are more persuasive</a:t>
          </a:r>
        </a:p>
      </dgm:t>
    </dgm:pt>
    <dgm:pt modelId="{FFA7B151-1834-4A32-B126-439460911120}" type="parTrans" cxnId="{048A9E84-4A85-4CD5-8E10-5D60745E6796}">
      <dgm:prSet/>
      <dgm:spPr/>
      <dgm:t>
        <a:bodyPr/>
        <a:lstStyle/>
        <a:p>
          <a:endParaRPr lang="en-US"/>
        </a:p>
      </dgm:t>
    </dgm:pt>
    <dgm:pt modelId="{503FE4B3-8D42-4035-BCB1-5615CA102B75}" type="sibTrans" cxnId="{048A9E84-4A85-4CD5-8E10-5D60745E6796}">
      <dgm:prSet/>
      <dgm:spPr/>
      <dgm:t>
        <a:bodyPr/>
        <a:lstStyle/>
        <a:p>
          <a:endParaRPr lang="en-US"/>
        </a:p>
      </dgm:t>
    </dgm:pt>
    <dgm:pt modelId="{5CBD2FC0-5F9D-4DD5-9CD8-2F0C3A3CE980}">
      <dgm:prSet/>
      <dgm:spPr/>
      <dgm:t>
        <a:bodyPr/>
        <a:lstStyle/>
        <a:p>
          <a:pPr>
            <a:lnSpc>
              <a:spcPct val="100000"/>
            </a:lnSpc>
          </a:pPr>
          <a:r>
            <a:rPr lang="en-US"/>
            <a:t>A poor spokesperson can tarnish a brand</a:t>
          </a:r>
        </a:p>
      </dgm:t>
    </dgm:pt>
    <dgm:pt modelId="{211348EA-194C-46CD-8F18-62781C3EE6E3}" type="parTrans" cxnId="{24ECB0A6-F913-49D1-9426-8A04818B27F5}">
      <dgm:prSet/>
      <dgm:spPr/>
      <dgm:t>
        <a:bodyPr/>
        <a:lstStyle/>
        <a:p>
          <a:endParaRPr lang="en-US"/>
        </a:p>
      </dgm:t>
    </dgm:pt>
    <dgm:pt modelId="{22281EEB-CA25-494F-99DB-109480654C2C}" type="sibTrans" cxnId="{24ECB0A6-F913-49D1-9426-8A04818B27F5}">
      <dgm:prSet/>
      <dgm:spPr/>
      <dgm:t>
        <a:bodyPr/>
        <a:lstStyle/>
        <a:p>
          <a:endParaRPr lang="en-US"/>
        </a:p>
      </dgm:t>
    </dgm:pt>
    <dgm:pt modelId="{2C4C14EC-E2D1-4394-A9DB-210BB91A89B4}">
      <dgm:prSet/>
      <dgm:spPr/>
      <dgm:t>
        <a:bodyPr/>
        <a:lstStyle/>
        <a:p>
          <a:pPr>
            <a:lnSpc>
              <a:spcPct val="100000"/>
            </a:lnSpc>
            <a:defRPr b="1"/>
          </a:pPr>
          <a:r>
            <a:rPr lang="en-US" b="1"/>
            <a:t>Collecting feedback </a:t>
          </a:r>
          <a:endParaRPr lang="en-US"/>
        </a:p>
      </dgm:t>
    </dgm:pt>
    <dgm:pt modelId="{905AF789-B0A9-4919-9422-3B42FBBFADF2}" type="parTrans" cxnId="{6EECE9A2-9600-4C67-880E-4C18DA7706CD}">
      <dgm:prSet/>
      <dgm:spPr/>
      <dgm:t>
        <a:bodyPr/>
        <a:lstStyle/>
        <a:p>
          <a:endParaRPr lang="en-US"/>
        </a:p>
      </dgm:t>
    </dgm:pt>
    <dgm:pt modelId="{F54585D5-F9E4-47D0-86F9-94CD00196D1A}" type="sibTrans" cxnId="{6EECE9A2-9600-4C67-880E-4C18DA7706CD}">
      <dgm:prSet/>
      <dgm:spPr/>
      <dgm:t>
        <a:bodyPr/>
        <a:lstStyle/>
        <a:p>
          <a:endParaRPr lang="en-US"/>
        </a:p>
      </dgm:t>
    </dgm:pt>
    <dgm:pt modelId="{83A3FD2F-18F9-4168-A74B-D0D32403AB0C}">
      <dgm:prSet/>
      <dgm:spPr/>
      <dgm:t>
        <a:bodyPr/>
        <a:lstStyle/>
        <a:p>
          <a:pPr>
            <a:lnSpc>
              <a:spcPct val="100000"/>
            </a:lnSpc>
          </a:pPr>
          <a:r>
            <a:rPr lang="en-US"/>
            <a:t>Recognition, recall, and behavioral measures are assessed</a:t>
          </a:r>
        </a:p>
      </dgm:t>
    </dgm:pt>
    <dgm:pt modelId="{2956596F-3C15-4753-8F32-18AB69325C4A}" type="parTrans" cxnId="{7A329200-0BEB-4A67-8DEC-164A2824861D}">
      <dgm:prSet/>
      <dgm:spPr/>
      <dgm:t>
        <a:bodyPr/>
        <a:lstStyle/>
        <a:p>
          <a:endParaRPr lang="en-US"/>
        </a:p>
      </dgm:t>
    </dgm:pt>
    <dgm:pt modelId="{DCD31F41-2E4C-4F6A-98F6-9436BA91BD97}" type="sibTrans" cxnId="{7A329200-0BEB-4A67-8DEC-164A2824861D}">
      <dgm:prSet/>
      <dgm:spPr/>
      <dgm:t>
        <a:bodyPr/>
        <a:lstStyle/>
        <a:p>
          <a:endParaRPr lang="en-US"/>
        </a:p>
      </dgm:t>
    </dgm:pt>
    <dgm:pt modelId="{6964A383-D541-4875-A69D-104908540CB7}">
      <dgm:prSet/>
      <dgm:spPr/>
      <dgm:t>
        <a:bodyPr/>
        <a:lstStyle/>
        <a:p>
          <a:pPr>
            <a:lnSpc>
              <a:spcPct val="100000"/>
            </a:lnSpc>
          </a:pPr>
          <a:r>
            <a:rPr lang="en-US"/>
            <a:t>May suggest changes in product/promotion</a:t>
          </a:r>
        </a:p>
      </dgm:t>
    </dgm:pt>
    <dgm:pt modelId="{917F32B5-A6CE-4165-AEC7-3BABE5CFE079}" type="parTrans" cxnId="{4FE585BA-DA74-4752-B614-CE57D2ECCF97}">
      <dgm:prSet/>
      <dgm:spPr/>
      <dgm:t>
        <a:bodyPr/>
        <a:lstStyle/>
        <a:p>
          <a:endParaRPr lang="en-US"/>
        </a:p>
      </dgm:t>
    </dgm:pt>
    <dgm:pt modelId="{529C2044-B3F6-41AB-B45F-4A958E18D866}" type="sibTrans" cxnId="{4FE585BA-DA74-4752-B614-CE57D2ECCF97}">
      <dgm:prSet/>
      <dgm:spPr/>
      <dgm:t>
        <a:bodyPr/>
        <a:lstStyle/>
        <a:p>
          <a:endParaRPr lang="en-US"/>
        </a:p>
      </dgm:t>
    </dgm:pt>
    <dgm:pt modelId="{5AA8AC6B-252C-43E3-A3EE-DE98A5D6F66B}" type="pres">
      <dgm:prSet presAssocID="{7FC95D72-3903-4810-B1F5-F320F7EB97FF}" presName="root" presStyleCnt="0">
        <dgm:presLayoutVars>
          <dgm:dir/>
          <dgm:resizeHandles val="exact"/>
        </dgm:presLayoutVars>
      </dgm:prSet>
      <dgm:spPr/>
    </dgm:pt>
    <dgm:pt modelId="{B411699F-4F4E-4E46-AFB5-F13C0C52C899}" type="pres">
      <dgm:prSet presAssocID="{CDDCDD43-EEB7-4307-AAF7-E4B5FDCFC310}" presName="compNode" presStyleCnt="0"/>
      <dgm:spPr/>
    </dgm:pt>
    <dgm:pt modelId="{1DFEFBC9-8921-4D44-89C6-D9B1F72EDB33}" type="pres">
      <dgm:prSet presAssocID="{CDDCDD43-EEB7-4307-AAF7-E4B5FDCFC31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gaphone"/>
        </a:ext>
      </dgm:extLst>
    </dgm:pt>
    <dgm:pt modelId="{86B61FF8-4C3A-4698-B19F-D5FEDD4A8B11}" type="pres">
      <dgm:prSet presAssocID="{CDDCDD43-EEB7-4307-AAF7-E4B5FDCFC310}" presName="iconSpace" presStyleCnt="0"/>
      <dgm:spPr/>
    </dgm:pt>
    <dgm:pt modelId="{B6D0E38F-1234-4C17-9BA1-337879E09424}" type="pres">
      <dgm:prSet presAssocID="{CDDCDD43-EEB7-4307-AAF7-E4B5FDCFC310}" presName="parTx" presStyleLbl="revTx" presStyleIdx="0" presStyleCnt="4">
        <dgm:presLayoutVars>
          <dgm:chMax val="0"/>
          <dgm:chPref val="0"/>
        </dgm:presLayoutVars>
      </dgm:prSet>
      <dgm:spPr/>
    </dgm:pt>
    <dgm:pt modelId="{A0C8A172-F7D0-4181-A629-6CC5A1540126}" type="pres">
      <dgm:prSet presAssocID="{CDDCDD43-EEB7-4307-AAF7-E4B5FDCFC310}" presName="txSpace" presStyleCnt="0"/>
      <dgm:spPr/>
    </dgm:pt>
    <dgm:pt modelId="{3E59B9B1-FFD3-46F2-82E3-41BF38FF3003}" type="pres">
      <dgm:prSet presAssocID="{CDDCDD43-EEB7-4307-AAF7-E4B5FDCFC310}" presName="desTx" presStyleLbl="revTx" presStyleIdx="1" presStyleCnt="4">
        <dgm:presLayoutVars/>
      </dgm:prSet>
      <dgm:spPr/>
    </dgm:pt>
    <dgm:pt modelId="{292731CB-F3A9-4309-A870-DE6F3A01EC5A}" type="pres">
      <dgm:prSet presAssocID="{6A5A65B0-BBC3-41F7-98D2-221336D6ECC7}" presName="sibTrans" presStyleCnt="0"/>
      <dgm:spPr/>
    </dgm:pt>
    <dgm:pt modelId="{DBBA4144-4D35-4FD3-A898-6E4185FC72EE}" type="pres">
      <dgm:prSet presAssocID="{2C4C14EC-E2D1-4394-A9DB-210BB91A89B4}" presName="compNode" presStyleCnt="0"/>
      <dgm:spPr/>
    </dgm:pt>
    <dgm:pt modelId="{EC15AAFA-E5DB-46B7-91C3-1A51A185C1A1}" type="pres">
      <dgm:prSet presAssocID="{2C4C14EC-E2D1-4394-A9DB-210BB91A89B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rketing"/>
        </a:ext>
      </dgm:extLst>
    </dgm:pt>
    <dgm:pt modelId="{FB8EDFE8-5F2E-4616-BFA3-C6DA82EB6241}" type="pres">
      <dgm:prSet presAssocID="{2C4C14EC-E2D1-4394-A9DB-210BB91A89B4}" presName="iconSpace" presStyleCnt="0"/>
      <dgm:spPr/>
    </dgm:pt>
    <dgm:pt modelId="{B7072EA1-3EF5-4CBC-AE2C-359FDC986AB3}" type="pres">
      <dgm:prSet presAssocID="{2C4C14EC-E2D1-4394-A9DB-210BB91A89B4}" presName="parTx" presStyleLbl="revTx" presStyleIdx="2" presStyleCnt="4">
        <dgm:presLayoutVars>
          <dgm:chMax val="0"/>
          <dgm:chPref val="0"/>
        </dgm:presLayoutVars>
      </dgm:prSet>
      <dgm:spPr/>
    </dgm:pt>
    <dgm:pt modelId="{16176700-42AD-47FE-A5E5-5B6E93F6F222}" type="pres">
      <dgm:prSet presAssocID="{2C4C14EC-E2D1-4394-A9DB-210BB91A89B4}" presName="txSpace" presStyleCnt="0"/>
      <dgm:spPr/>
    </dgm:pt>
    <dgm:pt modelId="{52711CD9-7C62-4ED5-A07B-276EADF72732}" type="pres">
      <dgm:prSet presAssocID="{2C4C14EC-E2D1-4394-A9DB-210BB91A89B4}" presName="desTx" presStyleLbl="revTx" presStyleIdx="3" presStyleCnt="4">
        <dgm:presLayoutVars/>
      </dgm:prSet>
      <dgm:spPr/>
    </dgm:pt>
  </dgm:ptLst>
  <dgm:cxnLst>
    <dgm:cxn modelId="{7A329200-0BEB-4A67-8DEC-164A2824861D}" srcId="{2C4C14EC-E2D1-4394-A9DB-210BB91A89B4}" destId="{83A3FD2F-18F9-4168-A74B-D0D32403AB0C}" srcOrd="0" destOrd="0" parTransId="{2956596F-3C15-4753-8F32-18AB69325C4A}" sibTransId="{DCD31F41-2E4C-4F6A-98F6-9436BA91BD97}"/>
    <dgm:cxn modelId="{29980732-C882-4440-B560-360E76B8D651}" type="presOf" srcId="{83A3FD2F-18F9-4168-A74B-D0D32403AB0C}" destId="{52711CD9-7C62-4ED5-A07B-276EADF72732}" srcOrd="0" destOrd="0" presId="urn:microsoft.com/office/officeart/2018/5/layout/CenteredIconLabelDescriptionList"/>
    <dgm:cxn modelId="{86906346-68A4-0C49-99AA-2BD4DE1C9AD1}" type="presOf" srcId="{CDDCDD43-EEB7-4307-AAF7-E4B5FDCFC310}" destId="{B6D0E38F-1234-4C17-9BA1-337879E09424}" srcOrd="0" destOrd="0" presId="urn:microsoft.com/office/officeart/2018/5/layout/CenteredIconLabelDescriptionList"/>
    <dgm:cxn modelId="{B585514E-91EA-3D40-AE7E-2419FF536C2E}" type="presOf" srcId="{D045E716-2599-4961-8DA2-A829E33E0182}" destId="{3E59B9B1-FFD3-46F2-82E3-41BF38FF3003}" srcOrd="0" destOrd="0" presId="urn:microsoft.com/office/officeart/2018/5/layout/CenteredIconLabelDescriptionList"/>
    <dgm:cxn modelId="{7285A077-5AFA-5F42-9BD0-412A71A732B3}" type="presOf" srcId="{7FC95D72-3903-4810-B1F5-F320F7EB97FF}" destId="{5AA8AC6B-252C-43E3-A3EE-DE98A5D6F66B}" srcOrd="0" destOrd="0" presId="urn:microsoft.com/office/officeart/2018/5/layout/CenteredIconLabelDescriptionList"/>
    <dgm:cxn modelId="{048A9E84-4A85-4CD5-8E10-5D60745E6796}" srcId="{CDDCDD43-EEB7-4307-AAF7-E4B5FDCFC310}" destId="{D045E716-2599-4961-8DA2-A829E33E0182}" srcOrd="0" destOrd="0" parTransId="{FFA7B151-1834-4A32-B126-439460911120}" sibTransId="{503FE4B3-8D42-4035-BCB1-5615CA102B75}"/>
    <dgm:cxn modelId="{BE5C058B-BEF2-EA45-AA31-B6BC67FC1A7B}" type="presOf" srcId="{5CBD2FC0-5F9D-4DD5-9CD8-2F0C3A3CE980}" destId="{3E59B9B1-FFD3-46F2-82E3-41BF38FF3003}" srcOrd="0" destOrd="1" presId="urn:microsoft.com/office/officeart/2018/5/layout/CenteredIconLabelDescriptionList"/>
    <dgm:cxn modelId="{6EECE9A2-9600-4C67-880E-4C18DA7706CD}" srcId="{7FC95D72-3903-4810-B1F5-F320F7EB97FF}" destId="{2C4C14EC-E2D1-4394-A9DB-210BB91A89B4}" srcOrd="1" destOrd="0" parTransId="{905AF789-B0A9-4919-9422-3B42FBBFADF2}" sibTransId="{F54585D5-F9E4-47D0-86F9-94CD00196D1A}"/>
    <dgm:cxn modelId="{24ECB0A6-F913-49D1-9426-8A04818B27F5}" srcId="{CDDCDD43-EEB7-4307-AAF7-E4B5FDCFC310}" destId="{5CBD2FC0-5F9D-4DD5-9CD8-2F0C3A3CE980}" srcOrd="1" destOrd="0" parTransId="{211348EA-194C-46CD-8F18-62781C3EE6E3}" sibTransId="{22281EEB-CA25-494F-99DB-109480654C2C}"/>
    <dgm:cxn modelId="{34F405B6-3E67-374A-9F46-31CE72C9477C}" type="presOf" srcId="{6964A383-D541-4875-A69D-104908540CB7}" destId="{52711CD9-7C62-4ED5-A07B-276EADF72732}" srcOrd="0" destOrd="1" presId="urn:microsoft.com/office/officeart/2018/5/layout/CenteredIconLabelDescriptionList"/>
    <dgm:cxn modelId="{4FE585BA-DA74-4752-B614-CE57D2ECCF97}" srcId="{2C4C14EC-E2D1-4394-A9DB-210BB91A89B4}" destId="{6964A383-D541-4875-A69D-104908540CB7}" srcOrd="1" destOrd="0" parTransId="{917F32B5-A6CE-4165-AEC7-3BABE5CFE079}" sibTransId="{529C2044-B3F6-41AB-B45F-4A958E18D866}"/>
    <dgm:cxn modelId="{162146CC-11A0-4522-8183-9B490844B76B}" srcId="{7FC95D72-3903-4810-B1F5-F320F7EB97FF}" destId="{CDDCDD43-EEB7-4307-AAF7-E4B5FDCFC310}" srcOrd="0" destOrd="0" parTransId="{831D728F-5E25-4E03-BC59-7EA982EC4E5E}" sibTransId="{6A5A65B0-BBC3-41F7-98D2-221336D6ECC7}"/>
    <dgm:cxn modelId="{0EA9F1DE-2770-2C48-96D2-E0B9D22DBBEB}" type="presOf" srcId="{2C4C14EC-E2D1-4394-A9DB-210BB91A89B4}" destId="{B7072EA1-3EF5-4CBC-AE2C-359FDC986AB3}" srcOrd="0" destOrd="0" presId="urn:microsoft.com/office/officeart/2018/5/layout/CenteredIconLabelDescriptionList"/>
    <dgm:cxn modelId="{F34F478D-BE92-654C-89FE-0D55F0BA858C}" type="presParOf" srcId="{5AA8AC6B-252C-43E3-A3EE-DE98A5D6F66B}" destId="{B411699F-4F4E-4E46-AFB5-F13C0C52C899}" srcOrd="0" destOrd="0" presId="urn:microsoft.com/office/officeart/2018/5/layout/CenteredIconLabelDescriptionList"/>
    <dgm:cxn modelId="{4B06F2AB-B5B7-9842-A935-B24014EE4126}" type="presParOf" srcId="{B411699F-4F4E-4E46-AFB5-F13C0C52C899}" destId="{1DFEFBC9-8921-4D44-89C6-D9B1F72EDB33}" srcOrd="0" destOrd="0" presId="urn:microsoft.com/office/officeart/2018/5/layout/CenteredIconLabelDescriptionList"/>
    <dgm:cxn modelId="{20E4AB14-DE25-694A-9AF0-420F4A18867D}" type="presParOf" srcId="{B411699F-4F4E-4E46-AFB5-F13C0C52C899}" destId="{86B61FF8-4C3A-4698-B19F-D5FEDD4A8B11}" srcOrd="1" destOrd="0" presId="urn:microsoft.com/office/officeart/2018/5/layout/CenteredIconLabelDescriptionList"/>
    <dgm:cxn modelId="{5263A47C-E60A-2342-986C-C1FA7D78ED31}" type="presParOf" srcId="{B411699F-4F4E-4E46-AFB5-F13C0C52C899}" destId="{B6D0E38F-1234-4C17-9BA1-337879E09424}" srcOrd="2" destOrd="0" presId="urn:microsoft.com/office/officeart/2018/5/layout/CenteredIconLabelDescriptionList"/>
    <dgm:cxn modelId="{8DC68234-AAFB-B648-9789-00F9A9CB070D}" type="presParOf" srcId="{B411699F-4F4E-4E46-AFB5-F13C0C52C899}" destId="{A0C8A172-F7D0-4181-A629-6CC5A1540126}" srcOrd="3" destOrd="0" presId="urn:microsoft.com/office/officeart/2018/5/layout/CenteredIconLabelDescriptionList"/>
    <dgm:cxn modelId="{F8081F62-F006-814D-9537-25D6439A0F7C}" type="presParOf" srcId="{B411699F-4F4E-4E46-AFB5-F13C0C52C899}" destId="{3E59B9B1-FFD3-46F2-82E3-41BF38FF3003}" srcOrd="4" destOrd="0" presId="urn:microsoft.com/office/officeart/2018/5/layout/CenteredIconLabelDescriptionList"/>
    <dgm:cxn modelId="{B50431D0-5EE1-734D-BD08-AFC793572BA8}" type="presParOf" srcId="{5AA8AC6B-252C-43E3-A3EE-DE98A5D6F66B}" destId="{292731CB-F3A9-4309-A870-DE6F3A01EC5A}" srcOrd="1" destOrd="0" presId="urn:microsoft.com/office/officeart/2018/5/layout/CenteredIconLabelDescriptionList"/>
    <dgm:cxn modelId="{4054A695-E1A6-A146-BF72-CBDD78707E6B}" type="presParOf" srcId="{5AA8AC6B-252C-43E3-A3EE-DE98A5D6F66B}" destId="{DBBA4144-4D35-4FD3-A898-6E4185FC72EE}" srcOrd="2" destOrd="0" presId="urn:microsoft.com/office/officeart/2018/5/layout/CenteredIconLabelDescriptionList"/>
    <dgm:cxn modelId="{E5FD3B52-DEF8-6B4B-9CDA-D7D98663F691}" type="presParOf" srcId="{DBBA4144-4D35-4FD3-A898-6E4185FC72EE}" destId="{EC15AAFA-E5DB-46B7-91C3-1A51A185C1A1}" srcOrd="0" destOrd="0" presId="urn:microsoft.com/office/officeart/2018/5/layout/CenteredIconLabelDescriptionList"/>
    <dgm:cxn modelId="{615BFD5F-1FA9-E449-84DF-666E016B819C}" type="presParOf" srcId="{DBBA4144-4D35-4FD3-A898-6E4185FC72EE}" destId="{FB8EDFE8-5F2E-4616-BFA3-C6DA82EB6241}" srcOrd="1" destOrd="0" presId="urn:microsoft.com/office/officeart/2018/5/layout/CenteredIconLabelDescriptionList"/>
    <dgm:cxn modelId="{36CEF4B3-1CEF-854D-A4D7-D124110350EC}" type="presParOf" srcId="{DBBA4144-4D35-4FD3-A898-6E4185FC72EE}" destId="{B7072EA1-3EF5-4CBC-AE2C-359FDC986AB3}" srcOrd="2" destOrd="0" presId="urn:microsoft.com/office/officeart/2018/5/layout/CenteredIconLabelDescriptionList"/>
    <dgm:cxn modelId="{B2E1FF2A-F043-F245-9EC3-161E98AC149B}" type="presParOf" srcId="{DBBA4144-4D35-4FD3-A898-6E4185FC72EE}" destId="{16176700-42AD-47FE-A5E5-5B6E93F6F222}" srcOrd="3" destOrd="0" presId="urn:microsoft.com/office/officeart/2018/5/layout/CenteredIconLabelDescriptionList"/>
    <dgm:cxn modelId="{5ADC7240-EA29-364F-812E-B13071A4E9AE}" type="presParOf" srcId="{DBBA4144-4D35-4FD3-A898-6E4185FC72EE}" destId="{52711CD9-7C62-4ED5-A07B-276EADF72732}"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B1E525-FE5F-4820-B46F-E6733F79F402}" type="doc">
      <dgm:prSet loTypeId="urn:microsoft.com/office/officeart/2018/5/layout/Centered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D0FF729A-5D24-4BA6-92FB-C7951A240450}">
      <dgm:prSet/>
      <dgm:spPr/>
      <dgm:t>
        <a:bodyPr/>
        <a:lstStyle/>
        <a:p>
          <a:pPr>
            <a:lnSpc>
              <a:spcPct val="100000"/>
            </a:lnSpc>
            <a:defRPr b="1"/>
          </a:pPr>
          <a:r>
            <a:rPr lang="en-US"/>
            <a:t>Affordability Method</a:t>
          </a:r>
        </a:p>
      </dgm:t>
    </dgm:pt>
    <dgm:pt modelId="{ADBF629E-D493-4FA0-B806-7939F2F5EFBF}" type="parTrans" cxnId="{3A5A10A6-428A-47B7-8640-3DF6DE943F75}">
      <dgm:prSet/>
      <dgm:spPr/>
      <dgm:t>
        <a:bodyPr/>
        <a:lstStyle/>
        <a:p>
          <a:endParaRPr lang="en-US"/>
        </a:p>
      </dgm:t>
    </dgm:pt>
    <dgm:pt modelId="{CFC71771-527E-4CE9-9B4A-6AD7B98653E7}" type="sibTrans" cxnId="{3A5A10A6-428A-47B7-8640-3DF6DE943F75}">
      <dgm:prSet/>
      <dgm:spPr/>
      <dgm:t>
        <a:bodyPr/>
        <a:lstStyle/>
        <a:p>
          <a:endParaRPr lang="en-US"/>
        </a:p>
      </dgm:t>
    </dgm:pt>
    <dgm:pt modelId="{5FCE9EA7-515A-4D78-88BF-A9DDF55539C9}">
      <dgm:prSet/>
      <dgm:spPr/>
      <dgm:t>
        <a:bodyPr/>
        <a:lstStyle/>
        <a:p>
          <a:pPr>
            <a:lnSpc>
              <a:spcPct val="100000"/>
            </a:lnSpc>
          </a:pPr>
          <a:r>
            <a:rPr lang="en-US" dirty="0"/>
            <a:t>Budget is set at a level that a company can afford</a:t>
          </a:r>
        </a:p>
      </dgm:t>
    </dgm:pt>
    <dgm:pt modelId="{AB883B6B-0721-4CCC-8777-F21CF1A06F0B}" type="parTrans" cxnId="{765974A4-D174-49D2-9C5A-424B7BB57038}">
      <dgm:prSet/>
      <dgm:spPr/>
      <dgm:t>
        <a:bodyPr/>
        <a:lstStyle/>
        <a:p>
          <a:endParaRPr lang="en-US"/>
        </a:p>
      </dgm:t>
    </dgm:pt>
    <dgm:pt modelId="{1D812E45-E71F-40FA-8CD4-5038D2B93575}" type="sibTrans" cxnId="{765974A4-D174-49D2-9C5A-424B7BB57038}">
      <dgm:prSet/>
      <dgm:spPr/>
      <dgm:t>
        <a:bodyPr/>
        <a:lstStyle/>
        <a:p>
          <a:endParaRPr lang="en-US"/>
        </a:p>
      </dgm:t>
    </dgm:pt>
    <dgm:pt modelId="{FC54D7DE-E698-49F7-BC61-A0ABDC5A870C}">
      <dgm:prSet/>
      <dgm:spPr/>
      <dgm:t>
        <a:bodyPr/>
        <a:lstStyle/>
        <a:p>
          <a:pPr>
            <a:lnSpc>
              <a:spcPct val="100000"/>
            </a:lnSpc>
          </a:pPr>
          <a:r>
            <a:rPr lang="en-US"/>
            <a:t>Ignores the effects of promotions</a:t>
          </a:r>
        </a:p>
      </dgm:t>
    </dgm:pt>
    <dgm:pt modelId="{F58F37CC-3AFC-4F00-A2D8-F646EF9C1347}" type="parTrans" cxnId="{66EC105B-2789-4EBE-8593-F6AA4BB2B291}">
      <dgm:prSet/>
      <dgm:spPr/>
      <dgm:t>
        <a:bodyPr/>
        <a:lstStyle/>
        <a:p>
          <a:endParaRPr lang="en-US"/>
        </a:p>
      </dgm:t>
    </dgm:pt>
    <dgm:pt modelId="{3573B15C-BC45-4A98-8481-3955673E9562}" type="sibTrans" cxnId="{66EC105B-2789-4EBE-8593-F6AA4BB2B291}">
      <dgm:prSet/>
      <dgm:spPr/>
      <dgm:t>
        <a:bodyPr/>
        <a:lstStyle/>
        <a:p>
          <a:endParaRPr lang="en-US"/>
        </a:p>
      </dgm:t>
    </dgm:pt>
    <dgm:pt modelId="{348A5D8C-49B9-4440-A796-87A6E17C6606}">
      <dgm:prSet/>
      <dgm:spPr/>
      <dgm:t>
        <a:bodyPr/>
        <a:lstStyle/>
        <a:p>
          <a:pPr>
            <a:lnSpc>
              <a:spcPct val="100000"/>
            </a:lnSpc>
            <a:defRPr b="1"/>
          </a:pPr>
          <a:r>
            <a:rPr lang="en-US"/>
            <a:t>Percentage-of-Sales Method</a:t>
          </a:r>
        </a:p>
      </dgm:t>
    </dgm:pt>
    <dgm:pt modelId="{F56669B4-35C0-40F8-AD0E-579F6758E1D9}" type="parTrans" cxnId="{24050974-31BA-4BCF-AD9D-43E013835F3D}">
      <dgm:prSet/>
      <dgm:spPr/>
      <dgm:t>
        <a:bodyPr/>
        <a:lstStyle/>
        <a:p>
          <a:endParaRPr lang="en-US"/>
        </a:p>
      </dgm:t>
    </dgm:pt>
    <dgm:pt modelId="{24DFC8F1-9E9D-47E8-9E52-C110D196C9C2}" type="sibTrans" cxnId="{24050974-31BA-4BCF-AD9D-43E013835F3D}">
      <dgm:prSet/>
      <dgm:spPr/>
      <dgm:t>
        <a:bodyPr/>
        <a:lstStyle/>
        <a:p>
          <a:endParaRPr lang="en-US"/>
        </a:p>
      </dgm:t>
    </dgm:pt>
    <dgm:pt modelId="{A2A3A842-DB91-4E40-899F-450C4F7A4468}">
      <dgm:prSet/>
      <dgm:spPr/>
      <dgm:t>
        <a:bodyPr/>
        <a:lstStyle/>
        <a:p>
          <a:pPr>
            <a:lnSpc>
              <a:spcPct val="100000"/>
            </a:lnSpc>
          </a:pPr>
          <a:r>
            <a:rPr lang="en-US" dirty="0"/>
            <a:t>Past sales or forecasted sales may be used</a:t>
          </a:r>
        </a:p>
      </dgm:t>
    </dgm:pt>
    <dgm:pt modelId="{9A294DE7-FC05-4BA0-BC88-7B8B333B089B}" type="parTrans" cxnId="{C11E6FDC-BC90-45F1-A9B9-C6C1540F02C8}">
      <dgm:prSet/>
      <dgm:spPr/>
      <dgm:t>
        <a:bodyPr/>
        <a:lstStyle/>
        <a:p>
          <a:endParaRPr lang="en-US"/>
        </a:p>
      </dgm:t>
    </dgm:pt>
    <dgm:pt modelId="{5E84D4D4-E179-46DD-8D23-030B92560FA5}" type="sibTrans" cxnId="{C11E6FDC-BC90-45F1-A9B9-C6C1540F02C8}">
      <dgm:prSet/>
      <dgm:spPr/>
      <dgm:t>
        <a:bodyPr/>
        <a:lstStyle/>
        <a:p>
          <a:endParaRPr lang="en-US"/>
        </a:p>
      </dgm:t>
    </dgm:pt>
    <dgm:pt modelId="{5C81642E-E64D-41A8-BA6F-14CC87A0718A}">
      <dgm:prSet/>
      <dgm:spPr/>
      <dgm:t>
        <a:bodyPr/>
        <a:lstStyle/>
        <a:p>
          <a:pPr>
            <a:lnSpc>
              <a:spcPct val="100000"/>
            </a:lnSpc>
          </a:pPr>
          <a:r>
            <a:rPr lang="en-US" dirty="0"/>
            <a:t>Easy to use and helps management to think about the relationship between promotion, selling price and profit per unit</a:t>
          </a:r>
        </a:p>
      </dgm:t>
    </dgm:pt>
    <dgm:pt modelId="{70BA1E92-B849-43C3-B9F3-816F36F52B5F}" type="parTrans" cxnId="{869E20E9-A24F-4D10-8EA7-7D2E7DA359F1}">
      <dgm:prSet/>
      <dgm:spPr/>
      <dgm:t>
        <a:bodyPr/>
        <a:lstStyle/>
        <a:p>
          <a:endParaRPr lang="en-US"/>
        </a:p>
      </dgm:t>
    </dgm:pt>
    <dgm:pt modelId="{BBFBDB48-3FC2-479C-BD4D-76068F54DBB4}" type="sibTrans" cxnId="{869E20E9-A24F-4D10-8EA7-7D2E7DA359F1}">
      <dgm:prSet/>
      <dgm:spPr/>
      <dgm:t>
        <a:bodyPr/>
        <a:lstStyle/>
        <a:p>
          <a:endParaRPr lang="en-US"/>
        </a:p>
      </dgm:t>
    </dgm:pt>
    <dgm:pt modelId="{FB38E360-11E7-4382-9A39-F3914D787A1E}">
      <dgm:prSet/>
      <dgm:spPr/>
      <dgm:t>
        <a:bodyPr/>
        <a:lstStyle/>
        <a:p>
          <a:pPr>
            <a:lnSpc>
              <a:spcPct val="100000"/>
            </a:lnSpc>
          </a:pPr>
          <a:r>
            <a:rPr lang="en-US"/>
            <a:t>Wrongly views sales as the cause rather that the result of promotion</a:t>
          </a:r>
        </a:p>
      </dgm:t>
    </dgm:pt>
    <dgm:pt modelId="{83351839-CEA8-4CBF-B5D4-6DE87E93CFD8}" type="parTrans" cxnId="{182BC379-A9AB-4B8C-8AA8-17243325F6E6}">
      <dgm:prSet/>
      <dgm:spPr/>
      <dgm:t>
        <a:bodyPr/>
        <a:lstStyle/>
        <a:p>
          <a:endParaRPr lang="en-US"/>
        </a:p>
      </dgm:t>
    </dgm:pt>
    <dgm:pt modelId="{8A411987-0EAA-4EB0-97F7-17BC6912571C}" type="sibTrans" cxnId="{182BC379-A9AB-4B8C-8AA8-17243325F6E6}">
      <dgm:prSet/>
      <dgm:spPr/>
      <dgm:t>
        <a:bodyPr/>
        <a:lstStyle/>
        <a:p>
          <a:endParaRPr lang="en-US"/>
        </a:p>
      </dgm:t>
    </dgm:pt>
    <dgm:pt modelId="{8C98BE63-A3FB-4AAC-83E6-E7F7191C1462}">
      <dgm:prSet/>
      <dgm:spPr/>
      <dgm:t>
        <a:bodyPr/>
        <a:lstStyle/>
        <a:p>
          <a:pPr>
            <a:lnSpc>
              <a:spcPct val="100000"/>
            </a:lnSpc>
            <a:defRPr b="1"/>
          </a:pPr>
          <a:r>
            <a:rPr lang="en-US"/>
            <a:t>Competitive-Parity Method</a:t>
          </a:r>
        </a:p>
      </dgm:t>
    </dgm:pt>
    <dgm:pt modelId="{4C5B3D25-1C0E-4FCC-9418-E5097ABB47A1}" type="parTrans" cxnId="{7A23AEFF-FB02-401E-BC27-8F224CC62B56}">
      <dgm:prSet/>
      <dgm:spPr/>
      <dgm:t>
        <a:bodyPr/>
        <a:lstStyle/>
        <a:p>
          <a:endParaRPr lang="en-US"/>
        </a:p>
      </dgm:t>
    </dgm:pt>
    <dgm:pt modelId="{C5772DC9-B7D2-485A-83E6-45AD90112945}" type="sibTrans" cxnId="{7A23AEFF-FB02-401E-BC27-8F224CC62B56}">
      <dgm:prSet/>
      <dgm:spPr/>
      <dgm:t>
        <a:bodyPr/>
        <a:lstStyle/>
        <a:p>
          <a:endParaRPr lang="en-US"/>
        </a:p>
      </dgm:t>
    </dgm:pt>
    <dgm:pt modelId="{6383DEA5-847E-40AF-8615-434F95909E10}">
      <dgm:prSet/>
      <dgm:spPr/>
      <dgm:t>
        <a:bodyPr/>
        <a:lstStyle/>
        <a:p>
          <a:pPr>
            <a:lnSpc>
              <a:spcPct val="100000"/>
            </a:lnSpc>
          </a:pPr>
          <a:r>
            <a:rPr lang="en-US"/>
            <a:t>Budget matches competitors’ outlays</a:t>
          </a:r>
        </a:p>
      </dgm:t>
    </dgm:pt>
    <dgm:pt modelId="{11D3A478-127D-46F2-B7D3-7E32FA35AD2D}" type="parTrans" cxnId="{6F944113-5D92-4156-BD7E-3624724CFF24}">
      <dgm:prSet/>
      <dgm:spPr/>
      <dgm:t>
        <a:bodyPr/>
        <a:lstStyle/>
        <a:p>
          <a:endParaRPr lang="en-US"/>
        </a:p>
      </dgm:t>
    </dgm:pt>
    <dgm:pt modelId="{940D4030-5FE1-4B6B-9C3A-BA10E2B276CB}" type="sibTrans" cxnId="{6F944113-5D92-4156-BD7E-3624724CFF24}">
      <dgm:prSet/>
      <dgm:spPr/>
      <dgm:t>
        <a:bodyPr/>
        <a:lstStyle/>
        <a:p>
          <a:endParaRPr lang="en-US"/>
        </a:p>
      </dgm:t>
    </dgm:pt>
    <dgm:pt modelId="{196296E7-7DE2-4713-A61F-0F05BB74666F}">
      <dgm:prSet/>
      <dgm:spPr/>
      <dgm:t>
        <a:bodyPr/>
        <a:lstStyle/>
        <a:p>
          <a:pPr>
            <a:lnSpc>
              <a:spcPct val="100000"/>
            </a:lnSpc>
          </a:pPr>
          <a:r>
            <a:rPr lang="en-US"/>
            <a:t>Represents industry standards</a:t>
          </a:r>
        </a:p>
      </dgm:t>
    </dgm:pt>
    <dgm:pt modelId="{B134D72A-86A3-426D-B652-E2CD1832217B}" type="parTrans" cxnId="{C0EFA026-860F-4458-8F64-CE89BDCC10F9}">
      <dgm:prSet/>
      <dgm:spPr/>
      <dgm:t>
        <a:bodyPr/>
        <a:lstStyle/>
        <a:p>
          <a:endParaRPr lang="en-US"/>
        </a:p>
      </dgm:t>
    </dgm:pt>
    <dgm:pt modelId="{8CC3F9A3-EF23-4FDB-854D-28067FA0F33A}" type="sibTrans" cxnId="{C0EFA026-860F-4458-8F64-CE89BDCC10F9}">
      <dgm:prSet/>
      <dgm:spPr/>
      <dgm:t>
        <a:bodyPr/>
        <a:lstStyle/>
        <a:p>
          <a:endParaRPr lang="en-US"/>
        </a:p>
      </dgm:t>
    </dgm:pt>
    <dgm:pt modelId="{DE887DB5-44CF-43E4-93AD-E14611CC4641}">
      <dgm:prSet/>
      <dgm:spPr/>
      <dgm:t>
        <a:bodyPr/>
        <a:lstStyle/>
        <a:p>
          <a:pPr>
            <a:lnSpc>
              <a:spcPct val="100000"/>
            </a:lnSpc>
          </a:pPr>
          <a:r>
            <a:rPr lang="en-US" dirty="0"/>
            <a:t>Avoids promotion war</a:t>
          </a:r>
        </a:p>
      </dgm:t>
    </dgm:pt>
    <dgm:pt modelId="{6820E281-5959-4C29-A0E3-A1A3D579806D}" type="parTrans" cxnId="{3DCB3DA1-B79F-414D-96C1-6849440AC5BD}">
      <dgm:prSet/>
      <dgm:spPr/>
      <dgm:t>
        <a:bodyPr/>
        <a:lstStyle/>
        <a:p>
          <a:endParaRPr lang="en-US"/>
        </a:p>
      </dgm:t>
    </dgm:pt>
    <dgm:pt modelId="{6DE4AEDC-AFA5-427F-BD0A-FACC378520F6}" type="sibTrans" cxnId="{3DCB3DA1-B79F-414D-96C1-6849440AC5BD}">
      <dgm:prSet/>
      <dgm:spPr/>
      <dgm:t>
        <a:bodyPr/>
        <a:lstStyle/>
        <a:p>
          <a:endParaRPr lang="en-US"/>
        </a:p>
      </dgm:t>
    </dgm:pt>
    <dgm:pt modelId="{3A559AEF-6924-4122-9225-D8A0D55EAC40}">
      <dgm:prSet/>
      <dgm:spPr/>
      <dgm:t>
        <a:bodyPr/>
        <a:lstStyle/>
        <a:p>
          <a:pPr>
            <a:lnSpc>
              <a:spcPct val="100000"/>
            </a:lnSpc>
            <a:defRPr b="1"/>
          </a:pPr>
          <a:r>
            <a:rPr lang="en-US"/>
            <a:t>Objective-and-Task Method</a:t>
          </a:r>
        </a:p>
      </dgm:t>
    </dgm:pt>
    <dgm:pt modelId="{34408052-5C28-4562-B2C1-B4B56CEBAC65}" type="parTrans" cxnId="{542821AF-8790-4F4A-9058-7394B479D666}">
      <dgm:prSet/>
      <dgm:spPr/>
      <dgm:t>
        <a:bodyPr/>
        <a:lstStyle/>
        <a:p>
          <a:endParaRPr lang="en-US"/>
        </a:p>
      </dgm:t>
    </dgm:pt>
    <dgm:pt modelId="{B7A2F099-96DE-4180-8FA9-91F415E98E0B}" type="sibTrans" cxnId="{542821AF-8790-4F4A-9058-7394B479D666}">
      <dgm:prSet/>
      <dgm:spPr/>
      <dgm:t>
        <a:bodyPr/>
        <a:lstStyle/>
        <a:p>
          <a:endParaRPr lang="en-US"/>
        </a:p>
      </dgm:t>
    </dgm:pt>
    <dgm:pt modelId="{DD72DF3B-C42D-4E97-980F-468DA38AD957}">
      <dgm:prSet/>
      <dgm:spPr/>
      <dgm:t>
        <a:bodyPr/>
        <a:lstStyle/>
        <a:p>
          <a:pPr>
            <a:lnSpc>
              <a:spcPct val="100000"/>
            </a:lnSpc>
          </a:pPr>
          <a:r>
            <a:rPr lang="en-US"/>
            <a:t>Specific objectives are defined</a:t>
          </a:r>
        </a:p>
      </dgm:t>
    </dgm:pt>
    <dgm:pt modelId="{D80550B7-7A51-4FF9-955C-091F88D7FD41}" type="parTrans" cxnId="{B61E2A25-D8C2-4C85-904B-7FC949942334}">
      <dgm:prSet/>
      <dgm:spPr/>
      <dgm:t>
        <a:bodyPr/>
        <a:lstStyle/>
        <a:p>
          <a:endParaRPr lang="en-US"/>
        </a:p>
      </dgm:t>
    </dgm:pt>
    <dgm:pt modelId="{977CE39E-EC98-4C7A-85FB-CE605841B10A}" type="sibTrans" cxnId="{B61E2A25-D8C2-4C85-904B-7FC949942334}">
      <dgm:prSet/>
      <dgm:spPr/>
      <dgm:t>
        <a:bodyPr/>
        <a:lstStyle/>
        <a:p>
          <a:endParaRPr lang="en-US"/>
        </a:p>
      </dgm:t>
    </dgm:pt>
    <dgm:pt modelId="{B5E77600-0B9F-4F18-9423-C79FED7D9150}">
      <dgm:prSet/>
      <dgm:spPr/>
      <dgm:t>
        <a:bodyPr/>
        <a:lstStyle/>
        <a:p>
          <a:pPr>
            <a:lnSpc>
              <a:spcPct val="100000"/>
            </a:lnSpc>
          </a:pPr>
          <a:r>
            <a:rPr lang="en-US"/>
            <a:t>Tasks required to achieve objectives are </a:t>
          </a:r>
          <a:br>
            <a:rPr lang="en-US"/>
          </a:br>
          <a:r>
            <a:rPr lang="en-US"/>
            <a:t> determined</a:t>
          </a:r>
        </a:p>
      </dgm:t>
    </dgm:pt>
    <dgm:pt modelId="{D4FCA364-FAF6-4B70-9994-6E9F60F4444D}" type="parTrans" cxnId="{D33E8B13-C2F4-4EE4-8AEC-E55F8DF94CFA}">
      <dgm:prSet/>
      <dgm:spPr/>
      <dgm:t>
        <a:bodyPr/>
        <a:lstStyle/>
        <a:p>
          <a:endParaRPr lang="en-US"/>
        </a:p>
      </dgm:t>
    </dgm:pt>
    <dgm:pt modelId="{52ECE7AE-BF18-47B7-9A0C-EE595291B39A}" type="sibTrans" cxnId="{D33E8B13-C2F4-4EE4-8AEC-E55F8DF94CFA}">
      <dgm:prSet/>
      <dgm:spPr/>
      <dgm:t>
        <a:bodyPr/>
        <a:lstStyle/>
        <a:p>
          <a:endParaRPr lang="en-US"/>
        </a:p>
      </dgm:t>
    </dgm:pt>
    <dgm:pt modelId="{68305705-ECD9-4299-9D0B-7B84ECC6DA74}">
      <dgm:prSet/>
      <dgm:spPr/>
      <dgm:t>
        <a:bodyPr/>
        <a:lstStyle/>
        <a:p>
          <a:pPr>
            <a:lnSpc>
              <a:spcPct val="100000"/>
            </a:lnSpc>
          </a:pPr>
          <a:r>
            <a:rPr lang="en-US"/>
            <a:t>Costs of performing tasks are estimated, then summed to create the promotional budget</a:t>
          </a:r>
        </a:p>
      </dgm:t>
    </dgm:pt>
    <dgm:pt modelId="{71ABDC08-D310-472A-BA7A-54CE554E3B58}" type="parTrans" cxnId="{D4ED1D65-7CDE-4CF6-8A2D-1890AEE342C2}">
      <dgm:prSet/>
      <dgm:spPr/>
      <dgm:t>
        <a:bodyPr/>
        <a:lstStyle/>
        <a:p>
          <a:endParaRPr lang="en-US"/>
        </a:p>
      </dgm:t>
    </dgm:pt>
    <dgm:pt modelId="{48B5FE5E-A87E-4A8C-A186-19129DC5F5AE}" type="sibTrans" cxnId="{D4ED1D65-7CDE-4CF6-8A2D-1890AEE342C2}">
      <dgm:prSet/>
      <dgm:spPr/>
      <dgm:t>
        <a:bodyPr/>
        <a:lstStyle/>
        <a:p>
          <a:endParaRPr lang="en-US"/>
        </a:p>
      </dgm:t>
    </dgm:pt>
    <dgm:pt modelId="{1366D051-84B4-4646-9865-95D91BC306B5}" type="pres">
      <dgm:prSet presAssocID="{54B1E525-FE5F-4820-B46F-E6733F79F402}" presName="root" presStyleCnt="0">
        <dgm:presLayoutVars>
          <dgm:dir/>
          <dgm:resizeHandles val="exact"/>
        </dgm:presLayoutVars>
      </dgm:prSet>
      <dgm:spPr/>
    </dgm:pt>
    <dgm:pt modelId="{271C0EAE-35E3-458B-BDF5-2151BD1162CF}" type="pres">
      <dgm:prSet presAssocID="{D0FF729A-5D24-4BA6-92FB-C7951A240450}" presName="compNode" presStyleCnt="0"/>
      <dgm:spPr/>
    </dgm:pt>
    <dgm:pt modelId="{CC7354F8-2407-417E-B37C-CE1869E7D51D}" type="pres">
      <dgm:prSet presAssocID="{D0FF729A-5D24-4BA6-92FB-C7951A24045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llar"/>
        </a:ext>
      </dgm:extLst>
    </dgm:pt>
    <dgm:pt modelId="{657A5215-00AB-4656-B419-F813C0A092E2}" type="pres">
      <dgm:prSet presAssocID="{D0FF729A-5D24-4BA6-92FB-C7951A240450}" presName="iconSpace" presStyleCnt="0"/>
      <dgm:spPr/>
    </dgm:pt>
    <dgm:pt modelId="{B7CAC144-0D02-4746-A5F0-43ADE95D043D}" type="pres">
      <dgm:prSet presAssocID="{D0FF729A-5D24-4BA6-92FB-C7951A240450}" presName="parTx" presStyleLbl="revTx" presStyleIdx="0" presStyleCnt="8">
        <dgm:presLayoutVars>
          <dgm:chMax val="0"/>
          <dgm:chPref val="0"/>
        </dgm:presLayoutVars>
      </dgm:prSet>
      <dgm:spPr/>
    </dgm:pt>
    <dgm:pt modelId="{567D4DEC-5E01-40ED-B8E2-9CA491BC6C68}" type="pres">
      <dgm:prSet presAssocID="{D0FF729A-5D24-4BA6-92FB-C7951A240450}" presName="txSpace" presStyleCnt="0"/>
      <dgm:spPr/>
    </dgm:pt>
    <dgm:pt modelId="{3937C396-F430-47E5-ADF5-1D9593677CE3}" type="pres">
      <dgm:prSet presAssocID="{D0FF729A-5D24-4BA6-92FB-C7951A240450}" presName="desTx" presStyleLbl="revTx" presStyleIdx="1" presStyleCnt="8">
        <dgm:presLayoutVars/>
      </dgm:prSet>
      <dgm:spPr/>
    </dgm:pt>
    <dgm:pt modelId="{86012E8A-B5D8-44D8-9095-5E385F2822D8}" type="pres">
      <dgm:prSet presAssocID="{CFC71771-527E-4CE9-9B4A-6AD7B98653E7}" presName="sibTrans" presStyleCnt="0"/>
      <dgm:spPr/>
    </dgm:pt>
    <dgm:pt modelId="{3CC93CE2-6D89-4C4B-ADBD-DF662C6FA79A}" type="pres">
      <dgm:prSet presAssocID="{348A5D8C-49B9-4440-A796-87A6E17C6606}" presName="compNode" presStyleCnt="0"/>
      <dgm:spPr/>
    </dgm:pt>
    <dgm:pt modelId="{63A73E69-1978-49B6-97CA-E1D1EFBB3B91}" type="pres">
      <dgm:prSet presAssocID="{348A5D8C-49B9-4440-A796-87A6E17C660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siness Growth"/>
        </a:ext>
      </dgm:extLst>
    </dgm:pt>
    <dgm:pt modelId="{3A445DD1-46F9-4A5C-B219-698BB8B9B238}" type="pres">
      <dgm:prSet presAssocID="{348A5D8C-49B9-4440-A796-87A6E17C6606}" presName="iconSpace" presStyleCnt="0"/>
      <dgm:spPr/>
    </dgm:pt>
    <dgm:pt modelId="{33B7AC0D-BC2E-469D-81E6-1D32D3369A58}" type="pres">
      <dgm:prSet presAssocID="{348A5D8C-49B9-4440-A796-87A6E17C6606}" presName="parTx" presStyleLbl="revTx" presStyleIdx="2" presStyleCnt="8">
        <dgm:presLayoutVars>
          <dgm:chMax val="0"/>
          <dgm:chPref val="0"/>
        </dgm:presLayoutVars>
      </dgm:prSet>
      <dgm:spPr/>
    </dgm:pt>
    <dgm:pt modelId="{D9D3E05A-E1DD-4903-988B-F8A9B1C1B54E}" type="pres">
      <dgm:prSet presAssocID="{348A5D8C-49B9-4440-A796-87A6E17C6606}" presName="txSpace" presStyleCnt="0"/>
      <dgm:spPr/>
    </dgm:pt>
    <dgm:pt modelId="{D3B27F12-68F4-4757-A914-33D6EFE91835}" type="pres">
      <dgm:prSet presAssocID="{348A5D8C-49B9-4440-A796-87A6E17C6606}" presName="desTx" presStyleLbl="revTx" presStyleIdx="3" presStyleCnt="8">
        <dgm:presLayoutVars/>
      </dgm:prSet>
      <dgm:spPr/>
    </dgm:pt>
    <dgm:pt modelId="{25199052-56AA-48CF-9764-0BF18AFAEF18}" type="pres">
      <dgm:prSet presAssocID="{24DFC8F1-9E9D-47E8-9E52-C110D196C9C2}" presName="sibTrans" presStyleCnt="0"/>
      <dgm:spPr/>
    </dgm:pt>
    <dgm:pt modelId="{6E1DAEFF-18B1-4846-9E26-3CBE5153C803}" type="pres">
      <dgm:prSet presAssocID="{8C98BE63-A3FB-4AAC-83E6-E7F7191C1462}" presName="compNode" presStyleCnt="0"/>
      <dgm:spPr/>
    </dgm:pt>
    <dgm:pt modelId="{3505E094-5CB1-4759-A7E1-04B8D00FD0E4}" type="pres">
      <dgm:prSet presAssocID="{8C98BE63-A3FB-4AAC-83E6-E7F7191C146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ick"/>
        </a:ext>
      </dgm:extLst>
    </dgm:pt>
    <dgm:pt modelId="{D948B829-84E6-46AC-900F-0D3D8EB09E86}" type="pres">
      <dgm:prSet presAssocID="{8C98BE63-A3FB-4AAC-83E6-E7F7191C1462}" presName="iconSpace" presStyleCnt="0"/>
      <dgm:spPr/>
    </dgm:pt>
    <dgm:pt modelId="{4D12233B-C26B-4D53-AD52-AFF0440E259F}" type="pres">
      <dgm:prSet presAssocID="{8C98BE63-A3FB-4AAC-83E6-E7F7191C1462}" presName="parTx" presStyleLbl="revTx" presStyleIdx="4" presStyleCnt="8">
        <dgm:presLayoutVars>
          <dgm:chMax val="0"/>
          <dgm:chPref val="0"/>
        </dgm:presLayoutVars>
      </dgm:prSet>
      <dgm:spPr/>
    </dgm:pt>
    <dgm:pt modelId="{EFB865BC-8260-4A8A-8967-1C89E35AD805}" type="pres">
      <dgm:prSet presAssocID="{8C98BE63-A3FB-4AAC-83E6-E7F7191C1462}" presName="txSpace" presStyleCnt="0"/>
      <dgm:spPr/>
    </dgm:pt>
    <dgm:pt modelId="{9977D10E-7A2C-491C-9BEE-CC0BA9DA0960}" type="pres">
      <dgm:prSet presAssocID="{8C98BE63-A3FB-4AAC-83E6-E7F7191C1462}" presName="desTx" presStyleLbl="revTx" presStyleIdx="5" presStyleCnt="8">
        <dgm:presLayoutVars/>
      </dgm:prSet>
      <dgm:spPr/>
    </dgm:pt>
    <dgm:pt modelId="{4E2E92B2-A523-40C7-BB16-226758CDA359}" type="pres">
      <dgm:prSet presAssocID="{C5772DC9-B7D2-485A-83E6-45AD90112945}" presName="sibTrans" presStyleCnt="0"/>
      <dgm:spPr/>
    </dgm:pt>
    <dgm:pt modelId="{E04E4D6D-DAD4-4BE3-9C85-BF2266F343F7}" type="pres">
      <dgm:prSet presAssocID="{3A559AEF-6924-4122-9225-D8A0D55EAC40}" presName="compNode" presStyleCnt="0"/>
      <dgm:spPr/>
    </dgm:pt>
    <dgm:pt modelId="{4006635F-A300-4CE9-B871-33EE5A2B4033}" type="pres">
      <dgm:prSet presAssocID="{3A559AEF-6924-4122-9225-D8A0D55EAC4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ullseye"/>
        </a:ext>
      </dgm:extLst>
    </dgm:pt>
    <dgm:pt modelId="{2C9902EC-B05F-4ADC-9F00-4FECE67F9EA6}" type="pres">
      <dgm:prSet presAssocID="{3A559AEF-6924-4122-9225-D8A0D55EAC40}" presName="iconSpace" presStyleCnt="0"/>
      <dgm:spPr/>
    </dgm:pt>
    <dgm:pt modelId="{685B3F24-1C3E-4B84-99E9-FBD99E078627}" type="pres">
      <dgm:prSet presAssocID="{3A559AEF-6924-4122-9225-D8A0D55EAC40}" presName="parTx" presStyleLbl="revTx" presStyleIdx="6" presStyleCnt="8">
        <dgm:presLayoutVars>
          <dgm:chMax val="0"/>
          <dgm:chPref val="0"/>
        </dgm:presLayoutVars>
      </dgm:prSet>
      <dgm:spPr/>
    </dgm:pt>
    <dgm:pt modelId="{9EE167FB-DFD4-49C7-AA17-A93796847FDC}" type="pres">
      <dgm:prSet presAssocID="{3A559AEF-6924-4122-9225-D8A0D55EAC40}" presName="txSpace" presStyleCnt="0"/>
      <dgm:spPr/>
    </dgm:pt>
    <dgm:pt modelId="{50F85B1B-0721-4400-A8BC-89B699E68E6A}" type="pres">
      <dgm:prSet presAssocID="{3A559AEF-6924-4122-9225-D8A0D55EAC40}" presName="desTx" presStyleLbl="revTx" presStyleIdx="7" presStyleCnt="8">
        <dgm:presLayoutVars/>
      </dgm:prSet>
      <dgm:spPr/>
    </dgm:pt>
  </dgm:ptLst>
  <dgm:cxnLst>
    <dgm:cxn modelId="{6F944113-5D92-4156-BD7E-3624724CFF24}" srcId="{8C98BE63-A3FB-4AAC-83E6-E7F7191C1462}" destId="{6383DEA5-847E-40AF-8615-434F95909E10}" srcOrd="0" destOrd="0" parTransId="{11D3A478-127D-46F2-B7D3-7E32FA35AD2D}" sibTransId="{940D4030-5FE1-4B6B-9C3A-BA10E2B276CB}"/>
    <dgm:cxn modelId="{D33E8B13-C2F4-4EE4-8AEC-E55F8DF94CFA}" srcId="{3A559AEF-6924-4122-9225-D8A0D55EAC40}" destId="{B5E77600-0B9F-4F18-9423-C79FED7D9150}" srcOrd="1" destOrd="0" parTransId="{D4FCA364-FAF6-4B70-9994-6E9F60F4444D}" sibTransId="{52ECE7AE-BF18-47B7-9A0C-EE595291B39A}"/>
    <dgm:cxn modelId="{F3AD7817-8C47-2448-8D37-8DC0CE1AFCBA}" type="presOf" srcId="{DD72DF3B-C42D-4E97-980F-468DA38AD957}" destId="{50F85B1B-0721-4400-A8BC-89B699E68E6A}" srcOrd="0" destOrd="0" presId="urn:microsoft.com/office/officeart/2018/5/layout/CenteredIconLabelDescriptionList"/>
    <dgm:cxn modelId="{B61E2A25-D8C2-4C85-904B-7FC949942334}" srcId="{3A559AEF-6924-4122-9225-D8A0D55EAC40}" destId="{DD72DF3B-C42D-4E97-980F-468DA38AD957}" srcOrd="0" destOrd="0" parTransId="{D80550B7-7A51-4FF9-955C-091F88D7FD41}" sibTransId="{977CE39E-EC98-4C7A-85FB-CE605841B10A}"/>
    <dgm:cxn modelId="{C0EFA026-860F-4458-8F64-CE89BDCC10F9}" srcId="{8C98BE63-A3FB-4AAC-83E6-E7F7191C1462}" destId="{196296E7-7DE2-4713-A61F-0F05BB74666F}" srcOrd="1" destOrd="0" parTransId="{B134D72A-86A3-426D-B652-E2CD1832217B}" sibTransId="{8CC3F9A3-EF23-4FDB-854D-28067FA0F33A}"/>
    <dgm:cxn modelId="{EC5F7C2A-08D3-5C45-B182-FD4B5DA0DAFE}" type="presOf" srcId="{A2A3A842-DB91-4E40-899F-450C4F7A4468}" destId="{D3B27F12-68F4-4757-A914-33D6EFE91835}" srcOrd="0" destOrd="0" presId="urn:microsoft.com/office/officeart/2018/5/layout/CenteredIconLabelDescriptionList"/>
    <dgm:cxn modelId="{EF16E72B-88B2-C743-BB75-503F5D3AB4A0}" type="presOf" srcId="{DE887DB5-44CF-43E4-93AD-E14611CC4641}" destId="{9977D10E-7A2C-491C-9BEE-CC0BA9DA0960}" srcOrd="0" destOrd="2" presId="urn:microsoft.com/office/officeart/2018/5/layout/CenteredIconLabelDescriptionList"/>
    <dgm:cxn modelId="{3529A13A-0577-6542-AB1A-FAFE36B79CE9}" type="presOf" srcId="{FC54D7DE-E698-49F7-BC61-A0ABDC5A870C}" destId="{3937C396-F430-47E5-ADF5-1D9593677CE3}" srcOrd="0" destOrd="1" presId="urn:microsoft.com/office/officeart/2018/5/layout/CenteredIconLabelDescriptionList"/>
    <dgm:cxn modelId="{4D992B51-1CFE-734C-9F20-FDD02A9E3AAA}" type="presOf" srcId="{3A559AEF-6924-4122-9225-D8A0D55EAC40}" destId="{685B3F24-1C3E-4B84-99E9-FBD99E078627}" srcOrd="0" destOrd="0" presId="urn:microsoft.com/office/officeart/2018/5/layout/CenteredIconLabelDescriptionList"/>
    <dgm:cxn modelId="{234C5D53-ECC6-2E43-AD23-8FBF00C2025A}" type="presOf" srcId="{6383DEA5-847E-40AF-8615-434F95909E10}" destId="{9977D10E-7A2C-491C-9BEE-CC0BA9DA0960}" srcOrd="0" destOrd="0" presId="urn:microsoft.com/office/officeart/2018/5/layout/CenteredIconLabelDescriptionList"/>
    <dgm:cxn modelId="{90DCB154-58AB-ED45-8952-67FC989A324A}" type="presOf" srcId="{348A5D8C-49B9-4440-A796-87A6E17C6606}" destId="{33B7AC0D-BC2E-469D-81E6-1D32D3369A58}" srcOrd="0" destOrd="0" presId="urn:microsoft.com/office/officeart/2018/5/layout/CenteredIconLabelDescriptionList"/>
    <dgm:cxn modelId="{66EC105B-2789-4EBE-8593-F6AA4BB2B291}" srcId="{D0FF729A-5D24-4BA6-92FB-C7951A240450}" destId="{FC54D7DE-E698-49F7-BC61-A0ABDC5A870C}" srcOrd="1" destOrd="0" parTransId="{F58F37CC-3AFC-4F00-A2D8-F646EF9C1347}" sibTransId="{3573B15C-BC45-4A98-8481-3955673E9562}"/>
    <dgm:cxn modelId="{B3514B64-6DAB-B34A-A7FB-32D79A758B00}" type="presOf" srcId="{68305705-ECD9-4299-9D0B-7B84ECC6DA74}" destId="{50F85B1B-0721-4400-A8BC-89B699E68E6A}" srcOrd="0" destOrd="2" presId="urn:microsoft.com/office/officeart/2018/5/layout/CenteredIconLabelDescriptionList"/>
    <dgm:cxn modelId="{D4ED1D65-7CDE-4CF6-8A2D-1890AEE342C2}" srcId="{3A559AEF-6924-4122-9225-D8A0D55EAC40}" destId="{68305705-ECD9-4299-9D0B-7B84ECC6DA74}" srcOrd="2" destOrd="0" parTransId="{71ABDC08-D310-472A-BA7A-54CE554E3B58}" sibTransId="{48B5FE5E-A87E-4A8C-A186-19129DC5F5AE}"/>
    <dgm:cxn modelId="{972B7B6B-E365-B64C-A058-A5B2ECE4237F}" type="presOf" srcId="{B5E77600-0B9F-4F18-9423-C79FED7D9150}" destId="{50F85B1B-0721-4400-A8BC-89B699E68E6A}" srcOrd="0" destOrd="1" presId="urn:microsoft.com/office/officeart/2018/5/layout/CenteredIconLabelDescriptionList"/>
    <dgm:cxn modelId="{24050974-31BA-4BCF-AD9D-43E013835F3D}" srcId="{54B1E525-FE5F-4820-B46F-E6733F79F402}" destId="{348A5D8C-49B9-4440-A796-87A6E17C6606}" srcOrd="1" destOrd="0" parTransId="{F56669B4-35C0-40F8-AD0E-579F6758E1D9}" sibTransId="{24DFC8F1-9E9D-47E8-9E52-C110D196C9C2}"/>
    <dgm:cxn modelId="{F661E378-470A-4F4E-96AC-2CA26D3863EC}" type="presOf" srcId="{8C98BE63-A3FB-4AAC-83E6-E7F7191C1462}" destId="{4D12233B-C26B-4D53-AD52-AFF0440E259F}" srcOrd="0" destOrd="0" presId="urn:microsoft.com/office/officeart/2018/5/layout/CenteredIconLabelDescriptionList"/>
    <dgm:cxn modelId="{182BC379-A9AB-4B8C-8AA8-17243325F6E6}" srcId="{348A5D8C-49B9-4440-A796-87A6E17C6606}" destId="{FB38E360-11E7-4382-9A39-F3914D787A1E}" srcOrd="2" destOrd="0" parTransId="{83351839-CEA8-4CBF-B5D4-6DE87E93CFD8}" sibTransId="{8A411987-0EAA-4EB0-97F7-17BC6912571C}"/>
    <dgm:cxn modelId="{4310EF86-4E3E-844A-997E-320329853EAD}" type="presOf" srcId="{FB38E360-11E7-4382-9A39-F3914D787A1E}" destId="{D3B27F12-68F4-4757-A914-33D6EFE91835}" srcOrd="0" destOrd="2" presId="urn:microsoft.com/office/officeart/2018/5/layout/CenteredIconLabelDescriptionList"/>
    <dgm:cxn modelId="{46EAEF9B-09F0-F74D-9223-497C25D6033B}" type="presOf" srcId="{D0FF729A-5D24-4BA6-92FB-C7951A240450}" destId="{B7CAC144-0D02-4746-A5F0-43ADE95D043D}" srcOrd="0" destOrd="0" presId="urn:microsoft.com/office/officeart/2018/5/layout/CenteredIconLabelDescriptionList"/>
    <dgm:cxn modelId="{3DCB3DA1-B79F-414D-96C1-6849440AC5BD}" srcId="{8C98BE63-A3FB-4AAC-83E6-E7F7191C1462}" destId="{DE887DB5-44CF-43E4-93AD-E14611CC4641}" srcOrd="2" destOrd="0" parTransId="{6820E281-5959-4C29-A0E3-A1A3D579806D}" sibTransId="{6DE4AEDC-AFA5-427F-BD0A-FACC378520F6}"/>
    <dgm:cxn modelId="{765974A4-D174-49D2-9C5A-424B7BB57038}" srcId="{D0FF729A-5D24-4BA6-92FB-C7951A240450}" destId="{5FCE9EA7-515A-4D78-88BF-A9DDF55539C9}" srcOrd="0" destOrd="0" parTransId="{AB883B6B-0721-4CCC-8777-F21CF1A06F0B}" sibTransId="{1D812E45-E71F-40FA-8CD4-5038D2B93575}"/>
    <dgm:cxn modelId="{3A5A10A6-428A-47B7-8640-3DF6DE943F75}" srcId="{54B1E525-FE5F-4820-B46F-E6733F79F402}" destId="{D0FF729A-5D24-4BA6-92FB-C7951A240450}" srcOrd="0" destOrd="0" parTransId="{ADBF629E-D493-4FA0-B806-7939F2F5EFBF}" sibTransId="{CFC71771-527E-4CE9-9B4A-6AD7B98653E7}"/>
    <dgm:cxn modelId="{19C18FAD-BBCA-B045-B8C2-E9D7445C5B22}" type="presOf" srcId="{5C81642E-E64D-41A8-BA6F-14CC87A0718A}" destId="{D3B27F12-68F4-4757-A914-33D6EFE91835}" srcOrd="0" destOrd="1" presId="urn:microsoft.com/office/officeart/2018/5/layout/CenteredIconLabelDescriptionList"/>
    <dgm:cxn modelId="{542821AF-8790-4F4A-9058-7394B479D666}" srcId="{54B1E525-FE5F-4820-B46F-E6733F79F402}" destId="{3A559AEF-6924-4122-9225-D8A0D55EAC40}" srcOrd="3" destOrd="0" parTransId="{34408052-5C28-4562-B2C1-B4B56CEBAC65}" sibTransId="{B7A2F099-96DE-4180-8FA9-91F415E98E0B}"/>
    <dgm:cxn modelId="{D006C1C2-8745-FB4E-ADF7-9FA679EBC247}" type="presOf" srcId="{54B1E525-FE5F-4820-B46F-E6733F79F402}" destId="{1366D051-84B4-4646-9865-95D91BC306B5}" srcOrd="0" destOrd="0" presId="urn:microsoft.com/office/officeart/2018/5/layout/CenteredIconLabelDescriptionList"/>
    <dgm:cxn modelId="{C11E6FDC-BC90-45F1-A9B9-C6C1540F02C8}" srcId="{348A5D8C-49B9-4440-A796-87A6E17C6606}" destId="{A2A3A842-DB91-4E40-899F-450C4F7A4468}" srcOrd="0" destOrd="0" parTransId="{9A294DE7-FC05-4BA0-BC88-7B8B333B089B}" sibTransId="{5E84D4D4-E179-46DD-8D23-030B92560FA5}"/>
    <dgm:cxn modelId="{D92CD2E6-64D4-5C4A-84E5-F725B110DDA8}" type="presOf" srcId="{196296E7-7DE2-4713-A61F-0F05BB74666F}" destId="{9977D10E-7A2C-491C-9BEE-CC0BA9DA0960}" srcOrd="0" destOrd="1" presId="urn:microsoft.com/office/officeart/2018/5/layout/CenteredIconLabelDescriptionList"/>
    <dgm:cxn modelId="{8419D4E6-49C9-654E-9201-0A4FC6673A4A}" type="presOf" srcId="{5FCE9EA7-515A-4D78-88BF-A9DDF55539C9}" destId="{3937C396-F430-47E5-ADF5-1D9593677CE3}" srcOrd="0" destOrd="0" presId="urn:microsoft.com/office/officeart/2018/5/layout/CenteredIconLabelDescriptionList"/>
    <dgm:cxn modelId="{869E20E9-A24F-4D10-8EA7-7D2E7DA359F1}" srcId="{348A5D8C-49B9-4440-A796-87A6E17C6606}" destId="{5C81642E-E64D-41A8-BA6F-14CC87A0718A}" srcOrd="1" destOrd="0" parTransId="{70BA1E92-B849-43C3-B9F3-816F36F52B5F}" sibTransId="{BBFBDB48-3FC2-479C-BD4D-76068F54DBB4}"/>
    <dgm:cxn modelId="{7A23AEFF-FB02-401E-BC27-8F224CC62B56}" srcId="{54B1E525-FE5F-4820-B46F-E6733F79F402}" destId="{8C98BE63-A3FB-4AAC-83E6-E7F7191C1462}" srcOrd="2" destOrd="0" parTransId="{4C5B3D25-1C0E-4FCC-9418-E5097ABB47A1}" sibTransId="{C5772DC9-B7D2-485A-83E6-45AD90112945}"/>
    <dgm:cxn modelId="{DCCFBA4B-C175-B94B-8E7E-B2AAE31E43A5}" type="presParOf" srcId="{1366D051-84B4-4646-9865-95D91BC306B5}" destId="{271C0EAE-35E3-458B-BDF5-2151BD1162CF}" srcOrd="0" destOrd="0" presId="urn:microsoft.com/office/officeart/2018/5/layout/CenteredIconLabelDescriptionList"/>
    <dgm:cxn modelId="{4DC1B2CC-7BBC-D545-A3E1-868C413E7046}" type="presParOf" srcId="{271C0EAE-35E3-458B-BDF5-2151BD1162CF}" destId="{CC7354F8-2407-417E-B37C-CE1869E7D51D}" srcOrd="0" destOrd="0" presId="urn:microsoft.com/office/officeart/2018/5/layout/CenteredIconLabelDescriptionList"/>
    <dgm:cxn modelId="{22D0EFAE-D575-5846-B51A-3E9EA48466A6}" type="presParOf" srcId="{271C0EAE-35E3-458B-BDF5-2151BD1162CF}" destId="{657A5215-00AB-4656-B419-F813C0A092E2}" srcOrd="1" destOrd="0" presId="urn:microsoft.com/office/officeart/2018/5/layout/CenteredIconLabelDescriptionList"/>
    <dgm:cxn modelId="{480FA416-B737-D343-B1D7-3261F9858177}" type="presParOf" srcId="{271C0EAE-35E3-458B-BDF5-2151BD1162CF}" destId="{B7CAC144-0D02-4746-A5F0-43ADE95D043D}" srcOrd="2" destOrd="0" presId="urn:microsoft.com/office/officeart/2018/5/layout/CenteredIconLabelDescriptionList"/>
    <dgm:cxn modelId="{47948144-0870-984B-A530-CBED49F3D471}" type="presParOf" srcId="{271C0EAE-35E3-458B-BDF5-2151BD1162CF}" destId="{567D4DEC-5E01-40ED-B8E2-9CA491BC6C68}" srcOrd="3" destOrd="0" presId="urn:microsoft.com/office/officeart/2018/5/layout/CenteredIconLabelDescriptionList"/>
    <dgm:cxn modelId="{72BBAA61-2ABE-CD44-8A99-EED75AB62B27}" type="presParOf" srcId="{271C0EAE-35E3-458B-BDF5-2151BD1162CF}" destId="{3937C396-F430-47E5-ADF5-1D9593677CE3}" srcOrd="4" destOrd="0" presId="urn:microsoft.com/office/officeart/2018/5/layout/CenteredIconLabelDescriptionList"/>
    <dgm:cxn modelId="{06F17CF2-26D7-D24A-8CB3-F28FE4A32477}" type="presParOf" srcId="{1366D051-84B4-4646-9865-95D91BC306B5}" destId="{86012E8A-B5D8-44D8-9095-5E385F2822D8}" srcOrd="1" destOrd="0" presId="urn:microsoft.com/office/officeart/2018/5/layout/CenteredIconLabelDescriptionList"/>
    <dgm:cxn modelId="{2ED5DCFA-F7FB-C64C-9070-E12D08C1554B}" type="presParOf" srcId="{1366D051-84B4-4646-9865-95D91BC306B5}" destId="{3CC93CE2-6D89-4C4B-ADBD-DF662C6FA79A}" srcOrd="2" destOrd="0" presId="urn:microsoft.com/office/officeart/2018/5/layout/CenteredIconLabelDescriptionList"/>
    <dgm:cxn modelId="{CFF42DD7-8556-DA45-9BC1-A56F2FA9AEDB}" type="presParOf" srcId="{3CC93CE2-6D89-4C4B-ADBD-DF662C6FA79A}" destId="{63A73E69-1978-49B6-97CA-E1D1EFBB3B91}" srcOrd="0" destOrd="0" presId="urn:microsoft.com/office/officeart/2018/5/layout/CenteredIconLabelDescriptionList"/>
    <dgm:cxn modelId="{16643EB8-2AB8-D44D-955A-B18EFB82B215}" type="presParOf" srcId="{3CC93CE2-6D89-4C4B-ADBD-DF662C6FA79A}" destId="{3A445DD1-46F9-4A5C-B219-698BB8B9B238}" srcOrd="1" destOrd="0" presId="urn:microsoft.com/office/officeart/2018/5/layout/CenteredIconLabelDescriptionList"/>
    <dgm:cxn modelId="{3388992F-1FAD-2449-901A-0C4154D7BFDA}" type="presParOf" srcId="{3CC93CE2-6D89-4C4B-ADBD-DF662C6FA79A}" destId="{33B7AC0D-BC2E-469D-81E6-1D32D3369A58}" srcOrd="2" destOrd="0" presId="urn:microsoft.com/office/officeart/2018/5/layout/CenteredIconLabelDescriptionList"/>
    <dgm:cxn modelId="{E30810A4-E8EF-DC43-9AD3-F21442F45359}" type="presParOf" srcId="{3CC93CE2-6D89-4C4B-ADBD-DF662C6FA79A}" destId="{D9D3E05A-E1DD-4903-988B-F8A9B1C1B54E}" srcOrd="3" destOrd="0" presId="urn:microsoft.com/office/officeart/2018/5/layout/CenteredIconLabelDescriptionList"/>
    <dgm:cxn modelId="{CF5D7EFC-060E-2045-AF72-C47CB0E11B59}" type="presParOf" srcId="{3CC93CE2-6D89-4C4B-ADBD-DF662C6FA79A}" destId="{D3B27F12-68F4-4757-A914-33D6EFE91835}" srcOrd="4" destOrd="0" presId="urn:microsoft.com/office/officeart/2018/5/layout/CenteredIconLabelDescriptionList"/>
    <dgm:cxn modelId="{FC98E3BF-A65A-3A49-933A-BA4161FABD34}" type="presParOf" srcId="{1366D051-84B4-4646-9865-95D91BC306B5}" destId="{25199052-56AA-48CF-9764-0BF18AFAEF18}" srcOrd="3" destOrd="0" presId="urn:microsoft.com/office/officeart/2018/5/layout/CenteredIconLabelDescriptionList"/>
    <dgm:cxn modelId="{7294847D-F215-F046-8282-013F614F83E2}" type="presParOf" srcId="{1366D051-84B4-4646-9865-95D91BC306B5}" destId="{6E1DAEFF-18B1-4846-9E26-3CBE5153C803}" srcOrd="4" destOrd="0" presId="urn:microsoft.com/office/officeart/2018/5/layout/CenteredIconLabelDescriptionList"/>
    <dgm:cxn modelId="{3751EBFE-BABD-AA4D-8748-BF69574B2433}" type="presParOf" srcId="{6E1DAEFF-18B1-4846-9E26-3CBE5153C803}" destId="{3505E094-5CB1-4759-A7E1-04B8D00FD0E4}" srcOrd="0" destOrd="0" presId="urn:microsoft.com/office/officeart/2018/5/layout/CenteredIconLabelDescriptionList"/>
    <dgm:cxn modelId="{CEE33EC1-60C2-2042-BB6E-0E3F09FE0BA5}" type="presParOf" srcId="{6E1DAEFF-18B1-4846-9E26-3CBE5153C803}" destId="{D948B829-84E6-46AC-900F-0D3D8EB09E86}" srcOrd="1" destOrd="0" presId="urn:microsoft.com/office/officeart/2018/5/layout/CenteredIconLabelDescriptionList"/>
    <dgm:cxn modelId="{2C636E71-4832-0248-9E0D-C994DDD382D0}" type="presParOf" srcId="{6E1DAEFF-18B1-4846-9E26-3CBE5153C803}" destId="{4D12233B-C26B-4D53-AD52-AFF0440E259F}" srcOrd="2" destOrd="0" presId="urn:microsoft.com/office/officeart/2018/5/layout/CenteredIconLabelDescriptionList"/>
    <dgm:cxn modelId="{7EAA2B3C-423A-EA49-8ED0-78D344583501}" type="presParOf" srcId="{6E1DAEFF-18B1-4846-9E26-3CBE5153C803}" destId="{EFB865BC-8260-4A8A-8967-1C89E35AD805}" srcOrd="3" destOrd="0" presId="urn:microsoft.com/office/officeart/2018/5/layout/CenteredIconLabelDescriptionList"/>
    <dgm:cxn modelId="{AF1BE367-8EC8-3C41-9038-B842657EF78E}" type="presParOf" srcId="{6E1DAEFF-18B1-4846-9E26-3CBE5153C803}" destId="{9977D10E-7A2C-491C-9BEE-CC0BA9DA0960}" srcOrd="4" destOrd="0" presId="urn:microsoft.com/office/officeart/2018/5/layout/CenteredIconLabelDescriptionList"/>
    <dgm:cxn modelId="{F7040855-EF9F-2F40-AF3D-49358E91073B}" type="presParOf" srcId="{1366D051-84B4-4646-9865-95D91BC306B5}" destId="{4E2E92B2-A523-40C7-BB16-226758CDA359}" srcOrd="5" destOrd="0" presId="urn:microsoft.com/office/officeart/2018/5/layout/CenteredIconLabelDescriptionList"/>
    <dgm:cxn modelId="{391EC458-029D-BC4B-BE2A-391B14FD1921}" type="presParOf" srcId="{1366D051-84B4-4646-9865-95D91BC306B5}" destId="{E04E4D6D-DAD4-4BE3-9C85-BF2266F343F7}" srcOrd="6" destOrd="0" presId="urn:microsoft.com/office/officeart/2018/5/layout/CenteredIconLabelDescriptionList"/>
    <dgm:cxn modelId="{4DE6668A-A9FC-9543-85B3-792790C56A84}" type="presParOf" srcId="{E04E4D6D-DAD4-4BE3-9C85-BF2266F343F7}" destId="{4006635F-A300-4CE9-B871-33EE5A2B4033}" srcOrd="0" destOrd="0" presId="urn:microsoft.com/office/officeart/2018/5/layout/CenteredIconLabelDescriptionList"/>
    <dgm:cxn modelId="{94194AAF-2DC9-364B-AE27-A030F172883D}" type="presParOf" srcId="{E04E4D6D-DAD4-4BE3-9C85-BF2266F343F7}" destId="{2C9902EC-B05F-4ADC-9F00-4FECE67F9EA6}" srcOrd="1" destOrd="0" presId="urn:microsoft.com/office/officeart/2018/5/layout/CenteredIconLabelDescriptionList"/>
    <dgm:cxn modelId="{70EB6739-3539-A64E-BE83-CAEA44C36142}" type="presParOf" srcId="{E04E4D6D-DAD4-4BE3-9C85-BF2266F343F7}" destId="{685B3F24-1C3E-4B84-99E9-FBD99E078627}" srcOrd="2" destOrd="0" presId="urn:microsoft.com/office/officeart/2018/5/layout/CenteredIconLabelDescriptionList"/>
    <dgm:cxn modelId="{D5967191-EDFB-5642-8411-0EF04B9756C6}" type="presParOf" srcId="{E04E4D6D-DAD4-4BE3-9C85-BF2266F343F7}" destId="{9EE167FB-DFD4-49C7-AA17-A93796847FDC}" srcOrd="3" destOrd="0" presId="urn:microsoft.com/office/officeart/2018/5/layout/CenteredIconLabelDescriptionList"/>
    <dgm:cxn modelId="{551ED46F-253A-AA43-8FA4-D7C4A13DD195}" type="presParOf" srcId="{E04E4D6D-DAD4-4BE3-9C85-BF2266F343F7}" destId="{50F85B1B-0721-4400-A8BC-89B699E68E6A}"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E810ADC-1EB8-41A2-A0E7-2E8D30E1542E}" type="doc">
      <dgm:prSet loTypeId="urn:microsoft.com/office/officeart/2005/8/layout/list1" loCatId="list" qsTypeId="urn:microsoft.com/office/officeart/2005/8/quickstyle/simple1" qsCatId="simple" csTypeId="urn:microsoft.com/office/officeart/2005/8/colors/accent3_2" csCatId="accent3"/>
      <dgm:spPr/>
      <dgm:t>
        <a:bodyPr/>
        <a:lstStyle/>
        <a:p>
          <a:endParaRPr lang="en-US"/>
        </a:p>
      </dgm:t>
    </dgm:pt>
    <dgm:pt modelId="{424011EE-E3FA-40E3-B71A-58D45804003A}">
      <dgm:prSet/>
      <dgm:spPr/>
      <dgm:t>
        <a:bodyPr/>
        <a:lstStyle/>
        <a:p>
          <a:r>
            <a:rPr lang="en-US"/>
            <a:t>Determined by the nature of each promotion tool and the selected promotion mix strategy</a:t>
          </a:r>
        </a:p>
      </dgm:t>
    </dgm:pt>
    <dgm:pt modelId="{A54B423C-A4B1-43CE-9B0F-003EC67A15D9}" type="parTrans" cxnId="{AE7BFD9A-4F3E-4D6D-A988-53E778588A41}">
      <dgm:prSet/>
      <dgm:spPr/>
      <dgm:t>
        <a:bodyPr/>
        <a:lstStyle/>
        <a:p>
          <a:endParaRPr lang="en-US"/>
        </a:p>
      </dgm:t>
    </dgm:pt>
    <dgm:pt modelId="{EC5EC615-3118-463B-8AD6-4634D23A619C}" type="sibTrans" cxnId="{AE7BFD9A-4F3E-4D6D-A988-53E778588A41}">
      <dgm:prSet/>
      <dgm:spPr/>
      <dgm:t>
        <a:bodyPr/>
        <a:lstStyle/>
        <a:p>
          <a:endParaRPr lang="en-US"/>
        </a:p>
      </dgm:t>
    </dgm:pt>
    <dgm:pt modelId="{BEB8C4B1-9452-4D56-BC09-3EAA42C97EE7}">
      <dgm:prSet/>
      <dgm:spPr/>
      <dgm:t>
        <a:bodyPr/>
        <a:lstStyle/>
        <a:p>
          <a:r>
            <a:rPr lang="en-US"/>
            <a:t>Promotion mix strategies:</a:t>
          </a:r>
        </a:p>
      </dgm:t>
    </dgm:pt>
    <dgm:pt modelId="{446C21B3-E9B6-4584-8696-94F1D552EDB0}" type="parTrans" cxnId="{DC19B25A-84C5-4127-B043-CD085E6A18AD}">
      <dgm:prSet/>
      <dgm:spPr/>
      <dgm:t>
        <a:bodyPr/>
        <a:lstStyle/>
        <a:p>
          <a:endParaRPr lang="en-US"/>
        </a:p>
      </dgm:t>
    </dgm:pt>
    <dgm:pt modelId="{92EB2B1B-4B9F-4CE0-BFBF-D21942D9AC06}" type="sibTrans" cxnId="{DC19B25A-84C5-4127-B043-CD085E6A18AD}">
      <dgm:prSet/>
      <dgm:spPr/>
      <dgm:t>
        <a:bodyPr/>
        <a:lstStyle/>
        <a:p>
          <a:endParaRPr lang="en-US"/>
        </a:p>
      </dgm:t>
    </dgm:pt>
    <dgm:pt modelId="{FA7358E9-21F3-4605-BA6C-DF2D66093ECE}">
      <dgm:prSet/>
      <dgm:spPr/>
      <dgm:t>
        <a:bodyPr/>
        <a:lstStyle/>
        <a:p>
          <a:r>
            <a:rPr lang="en-US" b="1"/>
            <a:t>Push strategy</a:t>
          </a:r>
          <a:r>
            <a:rPr lang="en-US"/>
            <a:t>: trade promotions and personal selling efforts push the product through the distribution channels.</a:t>
          </a:r>
        </a:p>
      </dgm:t>
    </dgm:pt>
    <dgm:pt modelId="{BAB2E7B1-CD13-49E3-BDFD-3A711E971880}" type="parTrans" cxnId="{7638FE41-5C97-4EBB-977E-4597E20D0EDB}">
      <dgm:prSet/>
      <dgm:spPr/>
      <dgm:t>
        <a:bodyPr/>
        <a:lstStyle/>
        <a:p>
          <a:endParaRPr lang="en-US"/>
        </a:p>
      </dgm:t>
    </dgm:pt>
    <dgm:pt modelId="{CFEE9BDE-4C5E-4F1A-A7F6-BE2C08FE90D3}" type="sibTrans" cxnId="{7638FE41-5C97-4EBB-977E-4597E20D0EDB}">
      <dgm:prSet/>
      <dgm:spPr/>
      <dgm:t>
        <a:bodyPr/>
        <a:lstStyle/>
        <a:p>
          <a:endParaRPr lang="en-US"/>
        </a:p>
      </dgm:t>
    </dgm:pt>
    <dgm:pt modelId="{50442E7A-7547-4AA6-AB24-F7454105E709}">
      <dgm:prSet/>
      <dgm:spPr/>
      <dgm:t>
        <a:bodyPr/>
        <a:lstStyle/>
        <a:p>
          <a:r>
            <a:rPr lang="en-US" b="1"/>
            <a:t>Pull strategy</a:t>
          </a:r>
          <a:r>
            <a:rPr lang="en-US"/>
            <a:t>: producers use advertising and consumer sales promotions to generate strong consumer demand for products.</a:t>
          </a:r>
        </a:p>
      </dgm:t>
    </dgm:pt>
    <dgm:pt modelId="{00739F14-281A-4BDF-B53F-88F2B7724322}" type="parTrans" cxnId="{747D129B-C973-464E-9772-129458EFCA90}">
      <dgm:prSet/>
      <dgm:spPr/>
      <dgm:t>
        <a:bodyPr/>
        <a:lstStyle/>
        <a:p>
          <a:endParaRPr lang="en-US"/>
        </a:p>
      </dgm:t>
    </dgm:pt>
    <dgm:pt modelId="{AFEB6D80-2D19-4F7A-B140-E34FF1A88510}" type="sibTrans" cxnId="{747D129B-C973-464E-9772-129458EFCA90}">
      <dgm:prSet/>
      <dgm:spPr/>
      <dgm:t>
        <a:bodyPr/>
        <a:lstStyle/>
        <a:p>
          <a:endParaRPr lang="en-US"/>
        </a:p>
      </dgm:t>
    </dgm:pt>
    <dgm:pt modelId="{B5F06790-8487-2642-9F2E-97B7E23BF724}" type="pres">
      <dgm:prSet presAssocID="{3E810ADC-1EB8-41A2-A0E7-2E8D30E1542E}" presName="linear" presStyleCnt="0">
        <dgm:presLayoutVars>
          <dgm:dir/>
          <dgm:animLvl val="lvl"/>
          <dgm:resizeHandles val="exact"/>
        </dgm:presLayoutVars>
      </dgm:prSet>
      <dgm:spPr/>
    </dgm:pt>
    <dgm:pt modelId="{30BBB009-199F-544F-BEF2-81838A3BDA15}" type="pres">
      <dgm:prSet presAssocID="{424011EE-E3FA-40E3-B71A-58D45804003A}" presName="parentLin" presStyleCnt="0"/>
      <dgm:spPr/>
    </dgm:pt>
    <dgm:pt modelId="{9A0BA7BE-79C6-AB46-868B-F8E7F21E2510}" type="pres">
      <dgm:prSet presAssocID="{424011EE-E3FA-40E3-B71A-58D45804003A}" presName="parentLeftMargin" presStyleLbl="node1" presStyleIdx="0" presStyleCnt="2"/>
      <dgm:spPr/>
    </dgm:pt>
    <dgm:pt modelId="{0E9178D5-9F65-3848-A7AD-6DB5116F0BE1}" type="pres">
      <dgm:prSet presAssocID="{424011EE-E3FA-40E3-B71A-58D45804003A}" presName="parentText" presStyleLbl="node1" presStyleIdx="0" presStyleCnt="2">
        <dgm:presLayoutVars>
          <dgm:chMax val="0"/>
          <dgm:bulletEnabled val="1"/>
        </dgm:presLayoutVars>
      </dgm:prSet>
      <dgm:spPr/>
    </dgm:pt>
    <dgm:pt modelId="{52278D17-7DA0-4140-A0EF-6647CFF19D6D}" type="pres">
      <dgm:prSet presAssocID="{424011EE-E3FA-40E3-B71A-58D45804003A}" presName="negativeSpace" presStyleCnt="0"/>
      <dgm:spPr/>
    </dgm:pt>
    <dgm:pt modelId="{3356342C-5F8F-8341-A059-D8E7B8FA7753}" type="pres">
      <dgm:prSet presAssocID="{424011EE-E3FA-40E3-B71A-58D45804003A}" presName="childText" presStyleLbl="conFgAcc1" presStyleIdx="0" presStyleCnt="2">
        <dgm:presLayoutVars>
          <dgm:bulletEnabled val="1"/>
        </dgm:presLayoutVars>
      </dgm:prSet>
      <dgm:spPr/>
    </dgm:pt>
    <dgm:pt modelId="{A2E2BBC8-9FEA-BB4D-BCFF-F076C54287FF}" type="pres">
      <dgm:prSet presAssocID="{EC5EC615-3118-463B-8AD6-4634D23A619C}" presName="spaceBetweenRectangles" presStyleCnt="0"/>
      <dgm:spPr/>
    </dgm:pt>
    <dgm:pt modelId="{4BBF7903-375E-4847-8E45-7C3EB59A60EA}" type="pres">
      <dgm:prSet presAssocID="{BEB8C4B1-9452-4D56-BC09-3EAA42C97EE7}" presName="parentLin" presStyleCnt="0"/>
      <dgm:spPr/>
    </dgm:pt>
    <dgm:pt modelId="{C183CDE2-1ADE-2C40-8393-C14D5827B668}" type="pres">
      <dgm:prSet presAssocID="{BEB8C4B1-9452-4D56-BC09-3EAA42C97EE7}" presName="parentLeftMargin" presStyleLbl="node1" presStyleIdx="0" presStyleCnt="2"/>
      <dgm:spPr/>
    </dgm:pt>
    <dgm:pt modelId="{56E057AD-5E92-CA4D-A560-41DB53AB3A03}" type="pres">
      <dgm:prSet presAssocID="{BEB8C4B1-9452-4D56-BC09-3EAA42C97EE7}" presName="parentText" presStyleLbl="node1" presStyleIdx="1" presStyleCnt="2">
        <dgm:presLayoutVars>
          <dgm:chMax val="0"/>
          <dgm:bulletEnabled val="1"/>
        </dgm:presLayoutVars>
      </dgm:prSet>
      <dgm:spPr/>
    </dgm:pt>
    <dgm:pt modelId="{BC718D54-BAC1-0B49-8AC6-C1FB3A17522D}" type="pres">
      <dgm:prSet presAssocID="{BEB8C4B1-9452-4D56-BC09-3EAA42C97EE7}" presName="negativeSpace" presStyleCnt="0"/>
      <dgm:spPr/>
    </dgm:pt>
    <dgm:pt modelId="{E0E964B5-1B66-9549-8A13-3D79A1CD0882}" type="pres">
      <dgm:prSet presAssocID="{BEB8C4B1-9452-4D56-BC09-3EAA42C97EE7}" presName="childText" presStyleLbl="conFgAcc1" presStyleIdx="1" presStyleCnt="2">
        <dgm:presLayoutVars>
          <dgm:bulletEnabled val="1"/>
        </dgm:presLayoutVars>
      </dgm:prSet>
      <dgm:spPr/>
    </dgm:pt>
  </dgm:ptLst>
  <dgm:cxnLst>
    <dgm:cxn modelId="{366DF903-B02A-944D-980F-D86DB05A61C9}" type="presOf" srcId="{BEB8C4B1-9452-4D56-BC09-3EAA42C97EE7}" destId="{56E057AD-5E92-CA4D-A560-41DB53AB3A03}" srcOrd="1" destOrd="0" presId="urn:microsoft.com/office/officeart/2005/8/layout/list1"/>
    <dgm:cxn modelId="{7D2D680C-EDA6-6D46-98A5-3527AFB467DB}" type="presOf" srcId="{FA7358E9-21F3-4605-BA6C-DF2D66093ECE}" destId="{E0E964B5-1B66-9549-8A13-3D79A1CD0882}" srcOrd="0" destOrd="0" presId="urn:microsoft.com/office/officeart/2005/8/layout/list1"/>
    <dgm:cxn modelId="{458B811F-7D54-284B-8CD0-B0F5C22DFDFF}" type="presOf" srcId="{424011EE-E3FA-40E3-B71A-58D45804003A}" destId="{9A0BA7BE-79C6-AB46-868B-F8E7F21E2510}" srcOrd="0" destOrd="0" presId="urn:microsoft.com/office/officeart/2005/8/layout/list1"/>
    <dgm:cxn modelId="{FA125C3C-01C9-DD42-9E78-69C4735234B9}" type="presOf" srcId="{424011EE-E3FA-40E3-B71A-58D45804003A}" destId="{0E9178D5-9F65-3848-A7AD-6DB5116F0BE1}" srcOrd="1" destOrd="0" presId="urn:microsoft.com/office/officeart/2005/8/layout/list1"/>
    <dgm:cxn modelId="{7638FE41-5C97-4EBB-977E-4597E20D0EDB}" srcId="{BEB8C4B1-9452-4D56-BC09-3EAA42C97EE7}" destId="{FA7358E9-21F3-4605-BA6C-DF2D66093ECE}" srcOrd="0" destOrd="0" parTransId="{BAB2E7B1-CD13-49E3-BDFD-3A711E971880}" sibTransId="{CFEE9BDE-4C5E-4F1A-A7F6-BE2C08FE90D3}"/>
    <dgm:cxn modelId="{DC19B25A-84C5-4127-B043-CD085E6A18AD}" srcId="{3E810ADC-1EB8-41A2-A0E7-2E8D30E1542E}" destId="{BEB8C4B1-9452-4D56-BC09-3EAA42C97EE7}" srcOrd="1" destOrd="0" parTransId="{446C21B3-E9B6-4584-8696-94F1D552EDB0}" sibTransId="{92EB2B1B-4B9F-4CE0-BFBF-D21942D9AC06}"/>
    <dgm:cxn modelId="{E9D33E9A-A772-034F-BF36-9C9DE54DEC3D}" type="presOf" srcId="{50442E7A-7547-4AA6-AB24-F7454105E709}" destId="{E0E964B5-1B66-9549-8A13-3D79A1CD0882}" srcOrd="0" destOrd="1" presId="urn:microsoft.com/office/officeart/2005/8/layout/list1"/>
    <dgm:cxn modelId="{AE7BFD9A-4F3E-4D6D-A988-53E778588A41}" srcId="{3E810ADC-1EB8-41A2-A0E7-2E8D30E1542E}" destId="{424011EE-E3FA-40E3-B71A-58D45804003A}" srcOrd="0" destOrd="0" parTransId="{A54B423C-A4B1-43CE-9B0F-003EC67A15D9}" sibTransId="{EC5EC615-3118-463B-8AD6-4634D23A619C}"/>
    <dgm:cxn modelId="{747D129B-C973-464E-9772-129458EFCA90}" srcId="{BEB8C4B1-9452-4D56-BC09-3EAA42C97EE7}" destId="{50442E7A-7547-4AA6-AB24-F7454105E709}" srcOrd="1" destOrd="0" parTransId="{00739F14-281A-4BDF-B53F-88F2B7724322}" sibTransId="{AFEB6D80-2D19-4F7A-B140-E34FF1A88510}"/>
    <dgm:cxn modelId="{6F8744AC-0EA9-1C43-8839-FC0107B9FADF}" type="presOf" srcId="{3E810ADC-1EB8-41A2-A0E7-2E8D30E1542E}" destId="{B5F06790-8487-2642-9F2E-97B7E23BF724}" srcOrd="0" destOrd="0" presId="urn:microsoft.com/office/officeart/2005/8/layout/list1"/>
    <dgm:cxn modelId="{81223FB1-5573-9744-8384-8A2CC54DCD67}" type="presOf" srcId="{BEB8C4B1-9452-4D56-BC09-3EAA42C97EE7}" destId="{C183CDE2-1ADE-2C40-8393-C14D5827B668}" srcOrd="0" destOrd="0" presId="urn:microsoft.com/office/officeart/2005/8/layout/list1"/>
    <dgm:cxn modelId="{D466CAA6-6A2F-F941-A89D-7E970D3B9902}" type="presParOf" srcId="{B5F06790-8487-2642-9F2E-97B7E23BF724}" destId="{30BBB009-199F-544F-BEF2-81838A3BDA15}" srcOrd="0" destOrd="0" presId="urn:microsoft.com/office/officeart/2005/8/layout/list1"/>
    <dgm:cxn modelId="{CE22BAA3-7E2A-FA42-87B1-5223074B0DF1}" type="presParOf" srcId="{30BBB009-199F-544F-BEF2-81838A3BDA15}" destId="{9A0BA7BE-79C6-AB46-868B-F8E7F21E2510}" srcOrd="0" destOrd="0" presId="urn:microsoft.com/office/officeart/2005/8/layout/list1"/>
    <dgm:cxn modelId="{513B83D1-EA73-9344-85F3-927F6F519A15}" type="presParOf" srcId="{30BBB009-199F-544F-BEF2-81838A3BDA15}" destId="{0E9178D5-9F65-3848-A7AD-6DB5116F0BE1}" srcOrd="1" destOrd="0" presId="urn:microsoft.com/office/officeart/2005/8/layout/list1"/>
    <dgm:cxn modelId="{93F8C72F-D02E-3C42-9758-7F9D6F8A0EE1}" type="presParOf" srcId="{B5F06790-8487-2642-9F2E-97B7E23BF724}" destId="{52278D17-7DA0-4140-A0EF-6647CFF19D6D}" srcOrd="1" destOrd="0" presId="urn:microsoft.com/office/officeart/2005/8/layout/list1"/>
    <dgm:cxn modelId="{F12B2EA8-A18B-114A-AEEF-FD9F99AE143F}" type="presParOf" srcId="{B5F06790-8487-2642-9F2E-97B7E23BF724}" destId="{3356342C-5F8F-8341-A059-D8E7B8FA7753}" srcOrd="2" destOrd="0" presId="urn:microsoft.com/office/officeart/2005/8/layout/list1"/>
    <dgm:cxn modelId="{11D35D2D-443E-A245-9E30-9507F4AA0298}" type="presParOf" srcId="{B5F06790-8487-2642-9F2E-97B7E23BF724}" destId="{A2E2BBC8-9FEA-BB4D-BCFF-F076C54287FF}" srcOrd="3" destOrd="0" presId="urn:microsoft.com/office/officeart/2005/8/layout/list1"/>
    <dgm:cxn modelId="{47082DDA-283F-6E49-AE42-F1E339128ABE}" type="presParOf" srcId="{B5F06790-8487-2642-9F2E-97B7E23BF724}" destId="{4BBF7903-375E-4847-8E45-7C3EB59A60EA}" srcOrd="4" destOrd="0" presId="urn:microsoft.com/office/officeart/2005/8/layout/list1"/>
    <dgm:cxn modelId="{95248797-76CD-384A-9FEC-B6FDF3E3EF49}" type="presParOf" srcId="{4BBF7903-375E-4847-8E45-7C3EB59A60EA}" destId="{C183CDE2-1ADE-2C40-8393-C14D5827B668}" srcOrd="0" destOrd="0" presId="urn:microsoft.com/office/officeart/2005/8/layout/list1"/>
    <dgm:cxn modelId="{D47BABA5-1BC1-E344-B812-ECED711B214A}" type="presParOf" srcId="{4BBF7903-375E-4847-8E45-7C3EB59A60EA}" destId="{56E057AD-5E92-CA4D-A560-41DB53AB3A03}" srcOrd="1" destOrd="0" presId="urn:microsoft.com/office/officeart/2005/8/layout/list1"/>
    <dgm:cxn modelId="{D25C76C1-BCDA-E245-8BAE-D047750C335C}" type="presParOf" srcId="{B5F06790-8487-2642-9F2E-97B7E23BF724}" destId="{BC718D54-BAC1-0B49-8AC6-C1FB3A17522D}" srcOrd="5" destOrd="0" presId="urn:microsoft.com/office/officeart/2005/8/layout/list1"/>
    <dgm:cxn modelId="{625F8F76-028E-9B40-85A0-B56914CACB1D}" type="presParOf" srcId="{B5F06790-8487-2642-9F2E-97B7E23BF724}" destId="{E0E964B5-1B66-9549-8A13-3D79A1CD0882}"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FB60B-7A06-8A4A-894E-9F9DE47205BB}">
      <dsp:nvSpPr>
        <dsp:cNvPr id="0" name=""/>
        <dsp:cNvSpPr/>
      </dsp:nvSpPr>
      <dsp:spPr>
        <a:xfrm>
          <a:off x="0" y="508684"/>
          <a:ext cx="5607050" cy="874575"/>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kern="1200" dirty="0"/>
            <a:t>Designing a Message</a:t>
          </a:r>
          <a:endParaRPr lang="en-US" sz="2300" kern="1200" dirty="0"/>
        </a:p>
      </dsp:txBody>
      <dsp:txXfrm>
        <a:off x="42693" y="551377"/>
        <a:ext cx="5521664" cy="789189"/>
      </dsp:txXfrm>
    </dsp:sp>
    <dsp:sp modelId="{527A9C07-64C0-BC49-961B-0BF8522F0552}">
      <dsp:nvSpPr>
        <dsp:cNvPr id="0" name=""/>
        <dsp:cNvSpPr/>
      </dsp:nvSpPr>
      <dsp:spPr>
        <a:xfrm>
          <a:off x="0" y="1449499"/>
          <a:ext cx="5607050" cy="874575"/>
        </a:xfrm>
        <a:prstGeom prst="roundRect">
          <a:avLst/>
        </a:prstGeom>
        <a:gradFill rotWithShape="0">
          <a:gsLst>
            <a:gs pos="0">
              <a:schemeClr val="accent2">
                <a:hueOff val="-10351890"/>
                <a:satOff val="45859"/>
                <a:lumOff val="-16864"/>
                <a:alphaOff val="0"/>
                <a:tint val="97000"/>
                <a:satMod val="100000"/>
                <a:lumMod val="102000"/>
              </a:schemeClr>
            </a:gs>
            <a:gs pos="50000">
              <a:schemeClr val="accent2">
                <a:hueOff val="-10351890"/>
                <a:satOff val="45859"/>
                <a:lumOff val="-16864"/>
                <a:alphaOff val="0"/>
                <a:shade val="100000"/>
                <a:satMod val="103000"/>
                <a:lumMod val="100000"/>
              </a:schemeClr>
            </a:gs>
            <a:gs pos="100000">
              <a:schemeClr val="accent2">
                <a:hueOff val="-10351890"/>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kern="1200"/>
            <a:t>Message content</a:t>
          </a:r>
          <a:r>
            <a:rPr lang="en-US" sz="2300" kern="1200"/>
            <a:t> contains appeals or themes designed to produce desired results</a:t>
          </a:r>
        </a:p>
      </dsp:txBody>
      <dsp:txXfrm>
        <a:off x="42693" y="1492192"/>
        <a:ext cx="5521664" cy="789189"/>
      </dsp:txXfrm>
    </dsp:sp>
    <dsp:sp modelId="{9A6F264E-4A95-2141-A492-2987BDB5223E}">
      <dsp:nvSpPr>
        <dsp:cNvPr id="0" name=""/>
        <dsp:cNvSpPr/>
      </dsp:nvSpPr>
      <dsp:spPr>
        <a:xfrm>
          <a:off x="0" y="2324075"/>
          <a:ext cx="5607050" cy="2094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8024" tIns="29210" rIns="163576" bIns="29210" numCol="1" spcCol="1270" anchor="t" anchorCtr="0">
          <a:noAutofit/>
        </a:bodyPr>
        <a:lstStyle/>
        <a:p>
          <a:pPr marL="171450" lvl="1" indent="-171450" algn="l" defTabSz="800100">
            <a:lnSpc>
              <a:spcPct val="100000"/>
            </a:lnSpc>
            <a:spcBef>
              <a:spcPct val="0"/>
            </a:spcBef>
            <a:spcAft>
              <a:spcPct val="20000"/>
            </a:spcAft>
            <a:buChar char="•"/>
          </a:pPr>
          <a:r>
            <a:rPr lang="en-US" sz="1800" kern="1200"/>
            <a:t>Rational appeals</a:t>
          </a:r>
        </a:p>
        <a:p>
          <a:pPr marL="342900" lvl="2" indent="-171450" algn="l" defTabSz="800100">
            <a:lnSpc>
              <a:spcPct val="90000"/>
            </a:lnSpc>
            <a:spcBef>
              <a:spcPct val="0"/>
            </a:spcBef>
            <a:spcAft>
              <a:spcPct val="20000"/>
            </a:spcAft>
            <a:buChar char="•"/>
          </a:pPr>
          <a:r>
            <a:rPr lang="en-US" sz="1800" kern="1200"/>
            <a:t>Relates to the audiences’ self interest </a:t>
          </a:r>
        </a:p>
        <a:p>
          <a:pPr marL="171450" lvl="1" indent="-171450" algn="l" defTabSz="800100">
            <a:lnSpc>
              <a:spcPct val="100000"/>
            </a:lnSpc>
            <a:spcBef>
              <a:spcPct val="0"/>
            </a:spcBef>
            <a:spcAft>
              <a:spcPct val="20000"/>
            </a:spcAft>
            <a:buChar char="•"/>
          </a:pPr>
          <a:r>
            <a:rPr lang="en-US" sz="1800" kern="1200"/>
            <a:t>Emotional appeals</a:t>
          </a:r>
        </a:p>
        <a:p>
          <a:pPr marL="342900" lvl="2" indent="-171450" algn="l" defTabSz="800100">
            <a:lnSpc>
              <a:spcPct val="90000"/>
            </a:lnSpc>
            <a:spcBef>
              <a:spcPct val="0"/>
            </a:spcBef>
            <a:spcAft>
              <a:spcPct val="20000"/>
            </a:spcAft>
            <a:buChar char="•"/>
          </a:pPr>
          <a:r>
            <a:rPr lang="en-US" sz="1800" kern="1200"/>
            <a:t>Stir up positive/negative emotions such as love, pride, joy, humor, fear, guilt, shame</a:t>
          </a:r>
        </a:p>
        <a:p>
          <a:pPr marL="171450" lvl="1" indent="-171450" algn="l" defTabSz="800100">
            <a:lnSpc>
              <a:spcPct val="100000"/>
            </a:lnSpc>
            <a:spcBef>
              <a:spcPct val="0"/>
            </a:spcBef>
            <a:spcAft>
              <a:spcPct val="20000"/>
            </a:spcAft>
            <a:buChar char="•"/>
          </a:pPr>
          <a:r>
            <a:rPr lang="en-US" sz="1800" kern="1200"/>
            <a:t>Moral appeals</a:t>
          </a:r>
        </a:p>
        <a:p>
          <a:pPr marL="342900" lvl="2" indent="-171450" algn="l" defTabSz="800100">
            <a:lnSpc>
              <a:spcPct val="90000"/>
            </a:lnSpc>
            <a:spcBef>
              <a:spcPct val="0"/>
            </a:spcBef>
            <a:spcAft>
              <a:spcPct val="20000"/>
            </a:spcAft>
            <a:buChar char="•"/>
          </a:pPr>
          <a:r>
            <a:rPr lang="en-US" sz="1800" kern="1200"/>
            <a:t>Directed at the audiences' sense of right and proper</a:t>
          </a:r>
        </a:p>
      </dsp:txBody>
      <dsp:txXfrm>
        <a:off x="0" y="2324075"/>
        <a:ext cx="5607050" cy="20948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FFFEE4-907D-7A4F-A5D7-E883DAD01CD1}">
      <dsp:nvSpPr>
        <dsp:cNvPr id="0" name=""/>
        <dsp:cNvSpPr/>
      </dsp:nvSpPr>
      <dsp:spPr>
        <a:xfrm>
          <a:off x="0" y="60"/>
          <a:ext cx="2018538" cy="2403648"/>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kern="1200" dirty="0"/>
            <a:t>Designing a Message</a:t>
          </a:r>
          <a:endParaRPr lang="en-US" sz="2700" kern="1200" dirty="0"/>
        </a:p>
      </dsp:txBody>
      <dsp:txXfrm>
        <a:off x="98537" y="98597"/>
        <a:ext cx="1821464" cy="2206574"/>
      </dsp:txXfrm>
    </dsp:sp>
    <dsp:sp modelId="{71C09EEE-2470-844A-A396-F3E94CA5D658}">
      <dsp:nvSpPr>
        <dsp:cNvPr id="0" name=""/>
        <dsp:cNvSpPr/>
      </dsp:nvSpPr>
      <dsp:spPr>
        <a:xfrm rot="5400000">
          <a:off x="2851334" y="1931459"/>
          <a:ext cx="1922918" cy="3588512"/>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t>Whether to draw a conclusion or leave it to the audiences</a:t>
          </a:r>
        </a:p>
        <a:p>
          <a:pPr marL="171450" lvl="1" indent="-171450" algn="l" defTabSz="844550">
            <a:lnSpc>
              <a:spcPct val="90000"/>
            </a:lnSpc>
            <a:spcBef>
              <a:spcPct val="0"/>
            </a:spcBef>
            <a:spcAft>
              <a:spcPct val="15000"/>
            </a:spcAft>
            <a:buChar char="•"/>
          </a:pPr>
          <a:r>
            <a:rPr lang="en-US" sz="1900" kern="1200"/>
            <a:t>Whether to present strongest argument first or last</a:t>
          </a:r>
        </a:p>
        <a:p>
          <a:pPr marL="171450" lvl="1" indent="-171450" algn="l" defTabSz="844550">
            <a:lnSpc>
              <a:spcPct val="90000"/>
            </a:lnSpc>
            <a:spcBef>
              <a:spcPct val="0"/>
            </a:spcBef>
            <a:spcAft>
              <a:spcPct val="15000"/>
            </a:spcAft>
            <a:buChar char="•"/>
          </a:pPr>
          <a:r>
            <a:rPr lang="en-US" sz="1900" kern="1200"/>
            <a:t>Whether to present one-sided or two-sided arguments</a:t>
          </a:r>
        </a:p>
      </dsp:txBody>
      <dsp:txXfrm rot="-5400000">
        <a:off x="2018538" y="2858125"/>
        <a:ext cx="3494643" cy="1735180"/>
      </dsp:txXfrm>
    </dsp:sp>
    <dsp:sp modelId="{0C98F709-A6D9-8B49-B546-6B72A605D8F7}">
      <dsp:nvSpPr>
        <dsp:cNvPr id="0" name=""/>
        <dsp:cNvSpPr/>
      </dsp:nvSpPr>
      <dsp:spPr>
        <a:xfrm>
          <a:off x="0" y="2523891"/>
          <a:ext cx="2018538" cy="2403648"/>
        </a:xfrm>
        <a:prstGeom prst="roundRect">
          <a:avLst/>
        </a:prstGeom>
        <a:gradFill rotWithShape="0">
          <a:gsLst>
            <a:gs pos="0">
              <a:schemeClr val="accent2">
                <a:hueOff val="-10351890"/>
                <a:satOff val="45859"/>
                <a:lumOff val="-16864"/>
                <a:alphaOff val="0"/>
                <a:tint val="97000"/>
                <a:satMod val="100000"/>
                <a:lumMod val="102000"/>
              </a:schemeClr>
            </a:gs>
            <a:gs pos="50000">
              <a:schemeClr val="accent2">
                <a:hueOff val="-10351890"/>
                <a:satOff val="45859"/>
                <a:lumOff val="-16864"/>
                <a:alphaOff val="0"/>
                <a:shade val="100000"/>
                <a:satMod val="103000"/>
                <a:lumMod val="100000"/>
              </a:schemeClr>
            </a:gs>
            <a:gs pos="100000">
              <a:schemeClr val="accent2">
                <a:hueOff val="-10351890"/>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kern="1200"/>
            <a:t>Message structure</a:t>
          </a:r>
          <a:endParaRPr lang="en-US" sz="2700" kern="1200"/>
        </a:p>
      </dsp:txBody>
      <dsp:txXfrm>
        <a:off x="98537" y="2622428"/>
        <a:ext cx="1821464" cy="22065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CEA6B1-FFA1-C64D-A9EA-81C6C35B2018}">
      <dsp:nvSpPr>
        <dsp:cNvPr id="0" name=""/>
        <dsp:cNvSpPr/>
      </dsp:nvSpPr>
      <dsp:spPr>
        <a:xfrm>
          <a:off x="0" y="60"/>
          <a:ext cx="2018538" cy="2403648"/>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kern="1200"/>
            <a:t>Designing a Message</a:t>
          </a:r>
          <a:endParaRPr lang="en-US" sz="2700" kern="1200"/>
        </a:p>
      </dsp:txBody>
      <dsp:txXfrm>
        <a:off x="98537" y="98597"/>
        <a:ext cx="1821464" cy="2206574"/>
      </dsp:txXfrm>
    </dsp:sp>
    <dsp:sp modelId="{14F1F024-062A-DD4B-8DC0-6C76992337E9}">
      <dsp:nvSpPr>
        <dsp:cNvPr id="0" name=""/>
        <dsp:cNvSpPr/>
      </dsp:nvSpPr>
      <dsp:spPr>
        <a:xfrm rot="5400000">
          <a:off x="2851334" y="1931459"/>
          <a:ext cx="1922918" cy="3588512"/>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a:lnSpc>
              <a:spcPct val="90000"/>
            </a:lnSpc>
            <a:spcBef>
              <a:spcPct val="0"/>
            </a:spcBef>
            <a:spcAft>
              <a:spcPct val="15000"/>
            </a:spcAft>
            <a:buChar char="•"/>
          </a:pPr>
          <a:r>
            <a:rPr lang="en-US" sz="2900" kern="1200"/>
            <a:t>Needs to be strong</a:t>
          </a:r>
        </a:p>
        <a:p>
          <a:pPr marL="285750" lvl="1" indent="-285750" algn="l" defTabSz="1289050">
            <a:lnSpc>
              <a:spcPct val="90000"/>
            </a:lnSpc>
            <a:spcBef>
              <a:spcPct val="0"/>
            </a:spcBef>
            <a:spcAft>
              <a:spcPct val="15000"/>
            </a:spcAft>
            <a:buChar char="•"/>
          </a:pPr>
          <a:r>
            <a:rPr lang="en-US" sz="2900" kern="1200"/>
            <a:t>Print/Video</a:t>
          </a:r>
        </a:p>
        <a:p>
          <a:pPr marL="285750" lvl="1" indent="-285750" algn="l" defTabSz="1289050">
            <a:lnSpc>
              <a:spcPct val="90000"/>
            </a:lnSpc>
            <a:spcBef>
              <a:spcPct val="0"/>
            </a:spcBef>
            <a:spcAft>
              <a:spcPct val="15000"/>
            </a:spcAft>
            <a:buChar char="•"/>
          </a:pPr>
          <a:r>
            <a:rPr lang="en-US" sz="2900" kern="1200"/>
            <a:t>Packaging etc</a:t>
          </a:r>
        </a:p>
      </dsp:txBody>
      <dsp:txXfrm rot="-5400000">
        <a:off x="2018538" y="2858125"/>
        <a:ext cx="3494643" cy="1735180"/>
      </dsp:txXfrm>
    </dsp:sp>
    <dsp:sp modelId="{C5E891CB-4D9D-9B4C-904B-144B6DEDBB2B}">
      <dsp:nvSpPr>
        <dsp:cNvPr id="0" name=""/>
        <dsp:cNvSpPr/>
      </dsp:nvSpPr>
      <dsp:spPr>
        <a:xfrm>
          <a:off x="0" y="2523891"/>
          <a:ext cx="2018538" cy="2403648"/>
        </a:xfrm>
        <a:prstGeom prst="roundRect">
          <a:avLst/>
        </a:prstGeom>
        <a:gradFill rotWithShape="0">
          <a:gsLst>
            <a:gs pos="0">
              <a:schemeClr val="accent2">
                <a:hueOff val="-10351890"/>
                <a:satOff val="45859"/>
                <a:lumOff val="-16864"/>
                <a:alphaOff val="0"/>
                <a:tint val="97000"/>
                <a:satMod val="100000"/>
                <a:lumMod val="102000"/>
              </a:schemeClr>
            </a:gs>
            <a:gs pos="50000">
              <a:schemeClr val="accent2">
                <a:hueOff val="-10351890"/>
                <a:satOff val="45859"/>
                <a:lumOff val="-16864"/>
                <a:alphaOff val="0"/>
                <a:shade val="100000"/>
                <a:satMod val="103000"/>
                <a:lumMod val="100000"/>
              </a:schemeClr>
            </a:gs>
            <a:gs pos="100000">
              <a:schemeClr val="accent2">
                <a:hueOff val="-10351890"/>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en-US" sz="2700" b="1" kern="1200"/>
            <a:t>Message format</a:t>
          </a:r>
          <a:endParaRPr lang="en-US" sz="2700" kern="1200"/>
        </a:p>
      </dsp:txBody>
      <dsp:txXfrm>
        <a:off x="98537" y="2622428"/>
        <a:ext cx="1821464" cy="22065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FEFBC9-8921-4D44-89C6-D9B1F72EDB33}">
      <dsp:nvSpPr>
        <dsp:cNvPr id="0" name=""/>
        <dsp:cNvSpPr/>
      </dsp:nvSpPr>
      <dsp:spPr>
        <a:xfrm>
          <a:off x="1843230" y="45741"/>
          <a:ext cx="1509048" cy="14660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6D0E38F-1234-4C17-9BA1-337879E09424}">
      <dsp:nvSpPr>
        <dsp:cNvPr id="0" name=""/>
        <dsp:cNvSpPr/>
      </dsp:nvSpPr>
      <dsp:spPr>
        <a:xfrm>
          <a:off x="441971" y="1641498"/>
          <a:ext cx="4311566" cy="628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b="1"/>
          </a:pPr>
          <a:r>
            <a:rPr lang="en-US" sz="2400" b="1" kern="1200"/>
            <a:t>Selecting the message source</a:t>
          </a:r>
          <a:endParaRPr lang="en-US" sz="2400" kern="1200"/>
        </a:p>
      </dsp:txBody>
      <dsp:txXfrm>
        <a:off x="441971" y="1641498"/>
        <a:ext cx="4311566" cy="628310"/>
      </dsp:txXfrm>
    </dsp:sp>
    <dsp:sp modelId="{3E59B9B1-FFD3-46F2-82E3-41BF38FF3003}">
      <dsp:nvSpPr>
        <dsp:cNvPr id="0" name=""/>
        <dsp:cNvSpPr/>
      </dsp:nvSpPr>
      <dsp:spPr>
        <a:xfrm>
          <a:off x="441971" y="2330134"/>
          <a:ext cx="4311566" cy="731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a:t>Highly credible sources are more persuasive</a:t>
          </a:r>
        </a:p>
        <a:p>
          <a:pPr marL="0" lvl="0" indent="0" algn="ctr" defTabSz="755650">
            <a:lnSpc>
              <a:spcPct val="100000"/>
            </a:lnSpc>
            <a:spcBef>
              <a:spcPct val="0"/>
            </a:spcBef>
            <a:spcAft>
              <a:spcPct val="35000"/>
            </a:spcAft>
            <a:buNone/>
          </a:pPr>
          <a:r>
            <a:rPr lang="en-US" sz="1700" kern="1200"/>
            <a:t>A poor spokesperson can tarnish a brand</a:t>
          </a:r>
        </a:p>
      </dsp:txBody>
      <dsp:txXfrm>
        <a:off x="441971" y="2330134"/>
        <a:ext cx="4311566" cy="731871"/>
      </dsp:txXfrm>
    </dsp:sp>
    <dsp:sp modelId="{EC15AAFA-E5DB-46B7-91C3-1A51A185C1A1}">
      <dsp:nvSpPr>
        <dsp:cNvPr id="0" name=""/>
        <dsp:cNvSpPr/>
      </dsp:nvSpPr>
      <dsp:spPr>
        <a:xfrm>
          <a:off x="6909321" y="45741"/>
          <a:ext cx="1509048" cy="14660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7072EA1-3EF5-4CBC-AE2C-359FDC986AB3}">
      <dsp:nvSpPr>
        <dsp:cNvPr id="0" name=""/>
        <dsp:cNvSpPr/>
      </dsp:nvSpPr>
      <dsp:spPr>
        <a:xfrm>
          <a:off x="5508062" y="1641498"/>
          <a:ext cx="4311566" cy="628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b="1"/>
          </a:pPr>
          <a:r>
            <a:rPr lang="en-US" sz="2400" b="1" kern="1200"/>
            <a:t>Collecting feedback </a:t>
          </a:r>
          <a:endParaRPr lang="en-US" sz="2400" kern="1200"/>
        </a:p>
      </dsp:txBody>
      <dsp:txXfrm>
        <a:off x="5508062" y="1641498"/>
        <a:ext cx="4311566" cy="628310"/>
      </dsp:txXfrm>
    </dsp:sp>
    <dsp:sp modelId="{52711CD9-7C62-4ED5-A07B-276EADF72732}">
      <dsp:nvSpPr>
        <dsp:cNvPr id="0" name=""/>
        <dsp:cNvSpPr/>
      </dsp:nvSpPr>
      <dsp:spPr>
        <a:xfrm>
          <a:off x="5508062" y="2330134"/>
          <a:ext cx="4311566" cy="731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pPr>
          <a:r>
            <a:rPr lang="en-US" sz="1700" kern="1200"/>
            <a:t>Recognition, recall, and behavioral measures are assessed</a:t>
          </a:r>
        </a:p>
        <a:p>
          <a:pPr marL="0" lvl="0" indent="0" algn="ctr" defTabSz="755650">
            <a:lnSpc>
              <a:spcPct val="100000"/>
            </a:lnSpc>
            <a:spcBef>
              <a:spcPct val="0"/>
            </a:spcBef>
            <a:spcAft>
              <a:spcPct val="35000"/>
            </a:spcAft>
            <a:buNone/>
          </a:pPr>
          <a:r>
            <a:rPr lang="en-US" sz="1700" kern="1200"/>
            <a:t>May suggest changes in product/promotion</a:t>
          </a:r>
        </a:p>
      </dsp:txBody>
      <dsp:txXfrm>
        <a:off x="5508062" y="2330134"/>
        <a:ext cx="4311566" cy="7318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7354F8-2407-417E-B37C-CE1869E7D51D}">
      <dsp:nvSpPr>
        <dsp:cNvPr id="0" name=""/>
        <dsp:cNvSpPr/>
      </dsp:nvSpPr>
      <dsp:spPr>
        <a:xfrm>
          <a:off x="745740" y="143781"/>
          <a:ext cx="792139" cy="7921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7CAC144-0D02-4746-A5F0-43ADE95D043D}">
      <dsp:nvSpPr>
        <dsp:cNvPr id="0" name=""/>
        <dsp:cNvSpPr/>
      </dsp:nvSpPr>
      <dsp:spPr>
        <a:xfrm>
          <a:off x="10182" y="1057188"/>
          <a:ext cx="2263256" cy="413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Affordability Method</a:t>
          </a:r>
        </a:p>
      </dsp:txBody>
      <dsp:txXfrm>
        <a:off x="10182" y="1057188"/>
        <a:ext cx="2263256" cy="413751"/>
      </dsp:txXfrm>
    </dsp:sp>
    <dsp:sp modelId="{3937C396-F430-47E5-ADF5-1D9593677CE3}">
      <dsp:nvSpPr>
        <dsp:cNvPr id="0" name=""/>
        <dsp:cNvSpPr/>
      </dsp:nvSpPr>
      <dsp:spPr>
        <a:xfrm>
          <a:off x="10182" y="1527344"/>
          <a:ext cx="2263256" cy="1436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Budget is set at a level that a company can afford</a:t>
          </a:r>
        </a:p>
        <a:p>
          <a:pPr marL="0" lvl="0" indent="0" algn="ctr" defTabSz="488950">
            <a:lnSpc>
              <a:spcPct val="100000"/>
            </a:lnSpc>
            <a:spcBef>
              <a:spcPct val="0"/>
            </a:spcBef>
            <a:spcAft>
              <a:spcPct val="35000"/>
            </a:spcAft>
            <a:buNone/>
          </a:pPr>
          <a:r>
            <a:rPr lang="en-US" sz="1100" kern="1200"/>
            <a:t>Ignores the effects of promotions</a:t>
          </a:r>
        </a:p>
      </dsp:txBody>
      <dsp:txXfrm>
        <a:off x="10182" y="1527344"/>
        <a:ext cx="2263256" cy="1436622"/>
      </dsp:txXfrm>
    </dsp:sp>
    <dsp:sp modelId="{63A73E69-1978-49B6-97CA-E1D1EFBB3B91}">
      <dsp:nvSpPr>
        <dsp:cNvPr id="0" name=""/>
        <dsp:cNvSpPr/>
      </dsp:nvSpPr>
      <dsp:spPr>
        <a:xfrm>
          <a:off x="3405067" y="143781"/>
          <a:ext cx="792139" cy="7921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B7AC0D-BC2E-469D-81E6-1D32D3369A58}">
      <dsp:nvSpPr>
        <dsp:cNvPr id="0" name=""/>
        <dsp:cNvSpPr/>
      </dsp:nvSpPr>
      <dsp:spPr>
        <a:xfrm>
          <a:off x="2669508" y="1057188"/>
          <a:ext cx="2263256" cy="413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Percentage-of-Sales Method</a:t>
          </a:r>
        </a:p>
      </dsp:txBody>
      <dsp:txXfrm>
        <a:off x="2669508" y="1057188"/>
        <a:ext cx="2263256" cy="413751"/>
      </dsp:txXfrm>
    </dsp:sp>
    <dsp:sp modelId="{D3B27F12-68F4-4757-A914-33D6EFE91835}">
      <dsp:nvSpPr>
        <dsp:cNvPr id="0" name=""/>
        <dsp:cNvSpPr/>
      </dsp:nvSpPr>
      <dsp:spPr>
        <a:xfrm>
          <a:off x="2669508" y="1527344"/>
          <a:ext cx="2263256" cy="1436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Past sales or forecasted sales may be used</a:t>
          </a:r>
        </a:p>
        <a:p>
          <a:pPr marL="0" lvl="0" indent="0" algn="ctr" defTabSz="488950">
            <a:lnSpc>
              <a:spcPct val="100000"/>
            </a:lnSpc>
            <a:spcBef>
              <a:spcPct val="0"/>
            </a:spcBef>
            <a:spcAft>
              <a:spcPct val="35000"/>
            </a:spcAft>
            <a:buNone/>
          </a:pPr>
          <a:r>
            <a:rPr lang="en-US" sz="1100" kern="1200" dirty="0"/>
            <a:t>Easy to use and helps management to think about the relationship between promotion, selling price and profit per unit</a:t>
          </a:r>
        </a:p>
        <a:p>
          <a:pPr marL="0" lvl="0" indent="0" algn="ctr" defTabSz="488950">
            <a:lnSpc>
              <a:spcPct val="100000"/>
            </a:lnSpc>
            <a:spcBef>
              <a:spcPct val="0"/>
            </a:spcBef>
            <a:spcAft>
              <a:spcPct val="35000"/>
            </a:spcAft>
            <a:buNone/>
          </a:pPr>
          <a:r>
            <a:rPr lang="en-US" sz="1100" kern="1200"/>
            <a:t>Wrongly views sales as the cause rather that the result of promotion</a:t>
          </a:r>
        </a:p>
      </dsp:txBody>
      <dsp:txXfrm>
        <a:off x="2669508" y="1527344"/>
        <a:ext cx="2263256" cy="1436622"/>
      </dsp:txXfrm>
    </dsp:sp>
    <dsp:sp modelId="{3505E094-5CB1-4759-A7E1-04B8D00FD0E4}">
      <dsp:nvSpPr>
        <dsp:cNvPr id="0" name=""/>
        <dsp:cNvSpPr/>
      </dsp:nvSpPr>
      <dsp:spPr>
        <a:xfrm>
          <a:off x="6064393" y="143781"/>
          <a:ext cx="792139" cy="7921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12233B-C26B-4D53-AD52-AFF0440E259F}">
      <dsp:nvSpPr>
        <dsp:cNvPr id="0" name=""/>
        <dsp:cNvSpPr/>
      </dsp:nvSpPr>
      <dsp:spPr>
        <a:xfrm>
          <a:off x="5328834" y="1057188"/>
          <a:ext cx="2263256" cy="413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Competitive-Parity Method</a:t>
          </a:r>
        </a:p>
      </dsp:txBody>
      <dsp:txXfrm>
        <a:off x="5328834" y="1057188"/>
        <a:ext cx="2263256" cy="413751"/>
      </dsp:txXfrm>
    </dsp:sp>
    <dsp:sp modelId="{9977D10E-7A2C-491C-9BEE-CC0BA9DA0960}">
      <dsp:nvSpPr>
        <dsp:cNvPr id="0" name=""/>
        <dsp:cNvSpPr/>
      </dsp:nvSpPr>
      <dsp:spPr>
        <a:xfrm>
          <a:off x="5328834" y="1527344"/>
          <a:ext cx="2263256" cy="1436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Budget matches competitors’ outlays</a:t>
          </a:r>
        </a:p>
        <a:p>
          <a:pPr marL="0" lvl="0" indent="0" algn="ctr" defTabSz="488950">
            <a:lnSpc>
              <a:spcPct val="100000"/>
            </a:lnSpc>
            <a:spcBef>
              <a:spcPct val="0"/>
            </a:spcBef>
            <a:spcAft>
              <a:spcPct val="35000"/>
            </a:spcAft>
            <a:buNone/>
          </a:pPr>
          <a:r>
            <a:rPr lang="en-US" sz="1100" kern="1200"/>
            <a:t>Represents industry standards</a:t>
          </a:r>
        </a:p>
        <a:p>
          <a:pPr marL="0" lvl="0" indent="0" algn="ctr" defTabSz="488950">
            <a:lnSpc>
              <a:spcPct val="100000"/>
            </a:lnSpc>
            <a:spcBef>
              <a:spcPct val="0"/>
            </a:spcBef>
            <a:spcAft>
              <a:spcPct val="35000"/>
            </a:spcAft>
            <a:buNone/>
          </a:pPr>
          <a:r>
            <a:rPr lang="en-US" sz="1100" kern="1200" dirty="0"/>
            <a:t>Avoids promotion war</a:t>
          </a:r>
        </a:p>
      </dsp:txBody>
      <dsp:txXfrm>
        <a:off x="5328834" y="1527344"/>
        <a:ext cx="2263256" cy="1436622"/>
      </dsp:txXfrm>
    </dsp:sp>
    <dsp:sp modelId="{4006635F-A300-4CE9-B871-33EE5A2B4033}">
      <dsp:nvSpPr>
        <dsp:cNvPr id="0" name=""/>
        <dsp:cNvSpPr/>
      </dsp:nvSpPr>
      <dsp:spPr>
        <a:xfrm>
          <a:off x="8723719" y="143781"/>
          <a:ext cx="792139" cy="7921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5B3F24-1C3E-4B84-99E9-FBD99E078627}">
      <dsp:nvSpPr>
        <dsp:cNvPr id="0" name=""/>
        <dsp:cNvSpPr/>
      </dsp:nvSpPr>
      <dsp:spPr>
        <a:xfrm>
          <a:off x="7988161" y="1057188"/>
          <a:ext cx="2263256" cy="413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Objective-and-Task Method</a:t>
          </a:r>
        </a:p>
      </dsp:txBody>
      <dsp:txXfrm>
        <a:off x="7988161" y="1057188"/>
        <a:ext cx="2263256" cy="413751"/>
      </dsp:txXfrm>
    </dsp:sp>
    <dsp:sp modelId="{50F85B1B-0721-4400-A8BC-89B699E68E6A}">
      <dsp:nvSpPr>
        <dsp:cNvPr id="0" name=""/>
        <dsp:cNvSpPr/>
      </dsp:nvSpPr>
      <dsp:spPr>
        <a:xfrm>
          <a:off x="7988161" y="1527344"/>
          <a:ext cx="2263256" cy="1436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Specific objectives are defined</a:t>
          </a:r>
        </a:p>
        <a:p>
          <a:pPr marL="0" lvl="0" indent="0" algn="ctr" defTabSz="488950">
            <a:lnSpc>
              <a:spcPct val="100000"/>
            </a:lnSpc>
            <a:spcBef>
              <a:spcPct val="0"/>
            </a:spcBef>
            <a:spcAft>
              <a:spcPct val="35000"/>
            </a:spcAft>
            <a:buNone/>
          </a:pPr>
          <a:r>
            <a:rPr lang="en-US" sz="1100" kern="1200"/>
            <a:t>Tasks required to achieve objectives are </a:t>
          </a:r>
          <a:br>
            <a:rPr lang="en-US" sz="1100" kern="1200"/>
          </a:br>
          <a:r>
            <a:rPr lang="en-US" sz="1100" kern="1200"/>
            <a:t> determined</a:t>
          </a:r>
        </a:p>
        <a:p>
          <a:pPr marL="0" lvl="0" indent="0" algn="ctr" defTabSz="488950">
            <a:lnSpc>
              <a:spcPct val="100000"/>
            </a:lnSpc>
            <a:spcBef>
              <a:spcPct val="0"/>
            </a:spcBef>
            <a:spcAft>
              <a:spcPct val="35000"/>
            </a:spcAft>
            <a:buNone/>
          </a:pPr>
          <a:r>
            <a:rPr lang="en-US" sz="1100" kern="1200"/>
            <a:t>Costs of performing tasks are estimated, then summed to create the promotional budget</a:t>
          </a:r>
        </a:p>
      </dsp:txBody>
      <dsp:txXfrm>
        <a:off x="7988161" y="1527344"/>
        <a:ext cx="2263256" cy="14366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6342C-5F8F-8341-A059-D8E7B8FA7753}">
      <dsp:nvSpPr>
        <dsp:cNvPr id="0" name=""/>
        <dsp:cNvSpPr/>
      </dsp:nvSpPr>
      <dsp:spPr>
        <a:xfrm>
          <a:off x="0" y="356086"/>
          <a:ext cx="10261599" cy="5292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9178D5-9F65-3848-A7AD-6DB5116F0BE1}">
      <dsp:nvSpPr>
        <dsp:cNvPr id="0" name=""/>
        <dsp:cNvSpPr/>
      </dsp:nvSpPr>
      <dsp:spPr>
        <a:xfrm>
          <a:off x="513080" y="46126"/>
          <a:ext cx="7183119" cy="61992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1505" tIns="0" rIns="271505" bIns="0" numCol="1" spcCol="1270" anchor="ctr" anchorCtr="0">
          <a:noAutofit/>
        </a:bodyPr>
        <a:lstStyle/>
        <a:p>
          <a:pPr marL="0" lvl="0" indent="0" algn="l" defTabSz="933450">
            <a:lnSpc>
              <a:spcPct val="90000"/>
            </a:lnSpc>
            <a:spcBef>
              <a:spcPct val="0"/>
            </a:spcBef>
            <a:spcAft>
              <a:spcPct val="35000"/>
            </a:spcAft>
            <a:buNone/>
          </a:pPr>
          <a:r>
            <a:rPr lang="en-US" sz="2100" kern="1200"/>
            <a:t>Determined by the nature of each promotion tool and the selected promotion mix strategy</a:t>
          </a:r>
        </a:p>
      </dsp:txBody>
      <dsp:txXfrm>
        <a:off x="543342" y="76388"/>
        <a:ext cx="7122595" cy="559396"/>
      </dsp:txXfrm>
    </dsp:sp>
    <dsp:sp modelId="{E0E964B5-1B66-9549-8A13-3D79A1CD0882}">
      <dsp:nvSpPr>
        <dsp:cNvPr id="0" name=""/>
        <dsp:cNvSpPr/>
      </dsp:nvSpPr>
      <dsp:spPr>
        <a:xfrm>
          <a:off x="0" y="1308646"/>
          <a:ext cx="10261599" cy="1752974"/>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96414" tIns="437388" rIns="796414" bIns="149352" numCol="1" spcCol="1270" anchor="t" anchorCtr="0">
          <a:noAutofit/>
        </a:bodyPr>
        <a:lstStyle/>
        <a:p>
          <a:pPr marL="228600" lvl="1" indent="-228600" algn="l" defTabSz="933450">
            <a:lnSpc>
              <a:spcPct val="90000"/>
            </a:lnSpc>
            <a:spcBef>
              <a:spcPct val="0"/>
            </a:spcBef>
            <a:spcAft>
              <a:spcPct val="15000"/>
            </a:spcAft>
            <a:buChar char="•"/>
          </a:pPr>
          <a:r>
            <a:rPr lang="en-US" sz="2100" b="1" kern="1200"/>
            <a:t>Push strategy</a:t>
          </a:r>
          <a:r>
            <a:rPr lang="en-US" sz="2100" kern="1200"/>
            <a:t>: trade promotions and personal selling efforts push the product through the distribution channels.</a:t>
          </a:r>
        </a:p>
        <a:p>
          <a:pPr marL="228600" lvl="1" indent="-228600" algn="l" defTabSz="933450">
            <a:lnSpc>
              <a:spcPct val="90000"/>
            </a:lnSpc>
            <a:spcBef>
              <a:spcPct val="0"/>
            </a:spcBef>
            <a:spcAft>
              <a:spcPct val="15000"/>
            </a:spcAft>
            <a:buChar char="•"/>
          </a:pPr>
          <a:r>
            <a:rPr lang="en-US" sz="2100" b="1" kern="1200"/>
            <a:t>Pull strategy</a:t>
          </a:r>
          <a:r>
            <a:rPr lang="en-US" sz="2100" kern="1200"/>
            <a:t>: producers use advertising and consumer sales promotions to generate strong consumer demand for products.</a:t>
          </a:r>
        </a:p>
      </dsp:txBody>
      <dsp:txXfrm>
        <a:off x="0" y="1308646"/>
        <a:ext cx="10261599" cy="1752974"/>
      </dsp:txXfrm>
    </dsp:sp>
    <dsp:sp modelId="{56E057AD-5E92-CA4D-A560-41DB53AB3A03}">
      <dsp:nvSpPr>
        <dsp:cNvPr id="0" name=""/>
        <dsp:cNvSpPr/>
      </dsp:nvSpPr>
      <dsp:spPr>
        <a:xfrm>
          <a:off x="513080" y="998686"/>
          <a:ext cx="7183119" cy="61992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1505" tIns="0" rIns="271505" bIns="0" numCol="1" spcCol="1270" anchor="ctr" anchorCtr="0">
          <a:noAutofit/>
        </a:bodyPr>
        <a:lstStyle/>
        <a:p>
          <a:pPr marL="0" lvl="0" indent="0" algn="l" defTabSz="933450">
            <a:lnSpc>
              <a:spcPct val="90000"/>
            </a:lnSpc>
            <a:spcBef>
              <a:spcPct val="0"/>
            </a:spcBef>
            <a:spcAft>
              <a:spcPct val="35000"/>
            </a:spcAft>
            <a:buNone/>
          </a:pPr>
          <a:r>
            <a:rPr lang="en-US" sz="2100" kern="1200"/>
            <a:t>Promotion mix strategies:</a:t>
          </a:r>
        </a:p>
      </dsp:txBody>
      <dsp:txXfrm>
        <a:off x="543342" y="1028948"/>
        <a:ext cx="7122595"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F09F43-1B01-4684-91BF-9ECCE0E7CA6C}" type="datetimeFigureOut">
              <a:rPr lang="en-SG" smtClean="0"/>
              <a:t>17/4/24</a:t>
            </a:fld>
            <a:endParaRPr lang="en-S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64D8FA-82B0-4A31-9240-8346AF919817}" type="slidenum">
              <a:rPr lang="en-SG" smtClean="0"/>
              <a:t>‹#›</a:t>
            </a:fld>
            <a:endParaRPr lang="en-SG"/>
          </a:p>
        </p:txBody>
      </p:sp>
    </p:spTree>
    <p:extLst>
      <p:ext uri="{BB962C8B-B14F-4D97-AF65-F5344CB8AC3E}">
        <p14:creationId xmlns:p14="http://schemas.microsoft.com/office/powerpoint/2010/main" val="3619871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F5917252-C6E6-46B9-A72F-208B180105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a:extLst>
              <a:ext uri="{FF2B5EF4-FFF2-40B4-BE49-F238E27FC236}">
                <a16:creationId xmlns:a16="http://schemas.microsoft.com/office/drawing/2014/main" id="{423EFEEF-2571-45F1-B3B0-58A39A92DA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6387" name="Slide Number Placeholder 3">
            <a:extLst>
              <a:ext uri="{FF2B5EF4-FFF2-40B4-BE49-F238E27FC236}">
                <a16:creationId xmlns:a16="http://schemas.microsoft.com/office/drawing/2014/main" id="{1CC80F16-3E1B-48A9-ACA1-5B88851E706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C98B1E-393C-45CF-BA15-1372FEC12C03}" type="slidenum">
              <a:rPr lang="en-US" altLang="en-US"/>
              <a:pPr>
                <a:spcBef>
                  <a:spcPct val="0"/>
                </a:spcBef>
              </a:pPr>
              <a:t>2</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3477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0081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3268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8968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9223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472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6457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8094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8091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B1E14D-DF5B-45AC-81B0-563F1585730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2600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64A10A15-3BD6-472D-9438-02153F3891CF}" type="datetimeFigureOut">
              <a:rPr lang="en-US" smtClean="0"/>
              <a:t>4/17/24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304799120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4A10A15-3BD6-472D-9438-02153F3891CF}" type="datetimeFigureOut">
              <a:rPr lang="en-US" smtClean="0"/>
              <a:t>4/17/24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1014615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4A10A15-3BD6-472D-9438-02153F3891CF}" type="datetimeFigureOut">
              <a:rPr lang="en-US" smtClean="0"/>
              <a:t>4/17/24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2887053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ontent Slide 1Col Dark Blue - EXCEPTIONAL USE OF HORIZON LINE">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DBC8290-DFDF-DF4B-AC66-B11D38FB3855}"/>
              </a:ext>
            </a:extLst>
          </p:cNvPr>
          <p:cNvSpPr/>
          <p:nvPr userDrawn="1"/>
        </p:nvSpPr>
        <p:spPr>
          <a:xfrm>
            <a:off x="0" y="6339600"/>
            <a:ext cx="12192000" cy="518400"/>
          </a:xfrm>
          <a:prstGeom prst="rect">
            <a:avLst/>
          </a:prstGeom>
          <a:solidFill>
            <a:schemeClr val="bg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pitchFamily="34" charset="0"/>
              <a:ea typeface="+mn-ea"/>
              <a:cs typeface="+mn-cs"/>
            </a:endParaRPr>
          </a:p>
        </p:txBody>
      </p:sp>
      <p:sp>
        <p:nvSpPr>
          <p:cNvPr id="10" name="Title Placeholder 1">
            <a:extLst>
              <a:ext uri="{FF2B5EF4-FFF2-40B4-BE49-F238E27FC236}">
                <a16:creationId xmlns:a16="http://schemas.microsoft.com/office/drawing/2014/main" id="{4267239E-9F22-6C4A-8FCF-BCF68A416BF4}"/>
              </a:ext>
            </a:extLst>
          </p:cNvPr>
          <p:cNvSpPr>
            <a:spLocks noGrp="1"/>
          </p:cNvSpPr>
          <p:nvPr>
            <p:ph type="title" hasCustomPrompt="1"/>
          </p:nvPr>
        </p:nvSpPr>
        <p:spPr>
          <a:xfrm>
            <a:off x="970735" y="479181"/>
            <a:ext cx="8734274" cy="495544"/>
          </a:xfrm>
          <a:prstGeom prst="rect">
            <a:avLst/>
          </a:prstGeom>
        </p:spPr>
        <p:txBody>
          <a:bodyPr vert="horz" lIns="0" tIns="0" rIns="0" bIns="0" rtlCol="0" anchor="t">
            <a:noAutofit/>
          </a:bodyPr>
          <a:lstStyle>
            <a:lvl1pPr>
              <a:defRPr sz="2800">
                <a:solidFill>
                  <a:schemeClr val="tx1"/>
                </a:solidFill>
              </a:defRPr>
            </a:lvl1pPr>
          </a:lstStyle>
          <a:p>
            <a:r>
              <a:rPr lang="en-GB" dirty="0"/>
              <a:t>Place headline here</a:t>
            </a:r>
            <a:endParaRPr lang="en-US" dirty="0"/>
          </a:p>
        </p:txBody>
      </p:sp>
      <p:sp>
        <p:nvSpPr>
          <p:cNvPr id="32" name="Content Placeholder 31">
            <a:extLst>
              <a:ext uri="{FF2B5EF4-FFF2-40B4-BE49-F238E27FC236}">
                <a16:creationId xmlns:a16="http://schemas.microsoft.com/office/drawing/2014/main" id="{70E31B46-83DA-B24E-A8E0-0E70659E6B50}"/>
              </a:ext>
            </a:extLst>
          </p:cNvPr>
          <p:cNvSpPr>
            <a:spLocks noGrp="1"/>
          </p:cNvSpPr>
          <p:nvPr>
            <p:ph sz="quarter" idx="10" hasCustomPrompt="1"/>
          </p:nvPr>
        </p:nvSpPr>
        <p:spPr>
          <a:xfrm>
            <a:off x="971550" y="1302185"/>
            <a:ext cx="10247313" cy="458109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Place text here</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6" name="Picture 5">
            <a:extLst>
              <a:ext uri="{FF2B5EF4-FFF2-40B4-BE49-F238E27FC236}">
                <a16:creationId xmlns:a16="http://schemas.microsoft.com/office/drawing/2014/main" id="{FC9D3A03-0B83-4F5A-8745-0CA8472F46AA}"/>
              </a:ext>
            </a:extLst>
          </p:cNvPr>
          <p:cNvPicPr>
            <a:picLocks noChangeAspect="1"/>
          </p:cNvPicPr>
          <p:nvPr userDrawn="1"/>
        </p:nvPicPr>
        <p:blipFill>
          <a:blip r:embed="rId2"/>
          <a:stretch>
            <a:fillRect/>
          </a:stretch>
        </p:blipFill>
        <p:spPr>
          <a:xfrm>
            <a:off x="10273827" y="316735"/>
            <a:ext cx="1818696" cy="820435"/>
          </a:xfrm>
          <a:prstGeom prst="rect">
            <a:avLst/>
          </a:prstGeom>
        </p:spPr>
      </p:pic>
    </p:spTree>
    <p:extLst>
      <p:ext uri="{BB962C8B-B14F-4D97-AF65-F5344CB8AC3E}">
        <p14:creationId xmlns:p14="http://schemas.microsoft.com/office/powerpoint/2010/main" val="2131688780"/>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4A10A15-3BD6-472D-9438-02153F3891CF}" type="datetimeFigureOut">
              <a:rPr lang="en-US" smtClean="0"/>
              <a:t>4/17/24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3681936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64A10A15-3BD6-472D-9438-02153F3891CF}" type="datetimeFigureOut">
              <a:rPr lang="en-US" smtClean="0"/>
              <a:t>4/17/24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229446952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64A10A15-3BD6-472D-9438-02153F3891CF}" type="datetimeFigureOut">
              <a:rPr lang="en-US" smtClean="0"/>
              <a:t>4/17/24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3390222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64A10A15-3BD6-472D-9438-02153F3891CF}" type="datetimeFigureOut">
              <a:rPr lang="en-US" smtClean="0"/>
              <a:t>4/17/24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B0A0D-AA53-4BCF-B5D8-C85C7707B4B1}" type="slidenum">
              <a:rPr lang="en-US" smtClean="0"/>
              <a:t>‹#›</a:t>
            </a:fld>
            <a:endParaRPr lang="en-US"/>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1941030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4A10A15-3BD6-472D-9438-02153F3891CF}" type="datetimeFigureOut">
              <a:rPr lang="en-US" smtClean="0"/>
              <a:t>4/17/24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3965205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A10A15-3BD6-472D-9438-02153F3891CF}" type="datetimeFigureOut">
              <a:rPr lang="en-US" smtClean="0"/>
              <a:t>4/17/24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437556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Date Placeholder 8"/>
          <p:cNvSpPr>
            <a:spLocks noGrp="1"/>
          </p:cNvSpPr>
          <p:nvPr>
            <p:ph type="dt" sz="half" idx="10"/>
          </p:nvPr>
        </p:nvSpPr>
        <p:spPr/>
        <p:txBody>
          <a:bodyPr/>
          <a:lstStyle/>
          <a:p>
            <a:fld id="{64A10A15-3BD6-472D-9438-02153F3891CF}" type="datetimeFigureOut">
              <a:rPr lang="en-US" smtClean="0"/>
              <a:t>4/17/24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87339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64A10A15-3BD6-472D-9438-02153F3891CF}" type="datetimeFigureOut">
              <a:rPr lang="en-US" smtClean="0"/>
              <a:t>4/17/24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D37B0A0D-AA53-4BCF-B5D8-C85C7707B4B1}" type="slidenum">
              <a:rPr lang="en-US" smtClean="0"/>
              <a:t>‹#›</a:t>
            </a:fld>
            <a:endParaRPr lang="en-US"/>
          </a:p>
        </p:txBody>
      </p:sp>
    </p:spTree>
    <p:extLst>
      <p:ext uri="{BB962C8B-B14F-4D97-AF65-F5344CB8AC3E}">
        <p14:creationId xmlns:p14="http://schemas.microsoft.com/office/powerpoint/2010/main" val="1582340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64A10A15-3BD6-472D-9438-02153F3891CF}" type="datetimeFigureOut">
              <a:rPr lang="en-US" smtClean="0"/>
              <a:t>4/17/24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37B0A0D-AA53-4BCF-B5D8-C85C7707B4B1}" type="slidenum">
              <a:rPr lang="en-US" smtClean="0"/>
              <a:t>‹#›</a:t>
            </a:fld>
            <a:endParaRPr lang="en-US"/>
          </a:p>
        </p:txBody>
      </p:sp>
    </p:spTree>
    <p:extLst>
      <p:ext uri="{BB962C8B-B14F-4D97-AF65-F5344CB8AC3E}">
        <p14:creationId xmlns:p14="http://schemas.microsoft.com/office/powerpoint/2010/main" val="237598780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youtu.be/VX2T03tfEnk" TargetMode="External"/><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3.png"/><Relationship Id="rId3" Type="http://schemas.openxmlformats.org/officeDocument/2006/relationships/image" Target="../media/image7.png"/><Relationship Id="rId7" Type="http://schemas.microsoft.com/office/2007/relationships/hdphoto" Target="../media/hdphoto2.wdp"/><Relationship Id="rId12" Type="http://schemas.microsoft.com/office/2007/relationships/hdphoto" Target="../media/hdphoto4.wdp"/><Relationship Id="rId2" Type="http://schemas.openxmlformats.org/officeDocument/2006/relationships/notesSlide" Target="../notesSlides/notesSlide2.xml"/><Relationship Id="rId16" Type="http://schemas.microsoft.com/office/2007/relationships/hdphoto" Target="../media/hdphoto6.wdp"/><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image" Target="../media/image8.png"/><Relationship Id="rId15" Type="http://schemas.openxmlformats.org/officeDocument/2006/relationships/image" Target="../media/image14.png"/><Relationship Id="rId10" Type="http://schemas.microsoft.com/office/2007/relationships/hdphoto" Target="../media/hdphoto3.wdp"/><Relationship Id="rId4" Type="http://schemas.microsoft.com/office/2007/relationships/hdphoto" Target="../media/hdphoto1.wdp"/><Relationship Id="rId9" Type="http://schemas.openxmlformats.org/officeDocument/2006/relationships/image" Target="../media/image11.png"/><Relationship Id="rId14" Type="http://schemas.microsoft.com/office/2007/relationships/hdphoto" Target="../media/hdphoto5.wdp"/></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1.png"/><Relationship Id="rId3" Type="http://schemas.openxmlformats.org/officeDocument/2006/relationships/image" Target="../media/image15.png"/><Relationship Id="rId7" Type="http://schemas.microsoft.com/office/2007/relationships/hdphoto" Target="../media/hdphoto8.wdp"/><Relationship Id="rId12" Type="http://schemas.microsoft.com/office/2007/relationships/hdphoto" Target="../media/hdphoto9.wdp"/><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image" Target="../media/image16.png"/><Relationship Id="rId10" Type="http://schemas.openxmlformats.org/officeDocument/2006/relationships/image" Target="../media/image10.png"/><Relationship Id="rId4" Type="http://schemas.microsoft.com/office/2007/relationships/hdphoto" Target="../media/hdphoto7.wdp"/><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050" name="Title 3">
            <a:extLst>
              <a:ext uri="{FF2B5EF4-FFF2-40B4-BE49-F238E27FC236}">
                <a16:creationId xmlns:a16="http://schemas.microsoft.com/office/drawing/2014/main" id="{754B49BB-472A-4788-8559-F37DA7C533DC}"/>
              </a:ext>
            </a:extLst>
          </p:cNvPr>
          <p:cNvSpPr>
            <a:spLocks noGrp="1"/>
          </p:cNvSpPr>
          <p:nvPr>
            <p:ph type="ctrTitle"/>
          </p:nvPr>
        </p:nvSpPr>
        <p:spPr>
          <a:xfrm>
            <a:off x="7914894" y="1122363"/>
            <a:ext cx="3156229" cy="2387600"/>
          </a:xfrm>
        </p:spPr>
        <p:txBody>
          <a:bodyPr>
            <a:normAutofit/>
          </a:bodyPr>
          <a:lstStyle/>
          <a:p>
            <a:pPr eaLnBrk="1" hangingPunct="1">
              <a:defRPr/>
            </a:pPr>
            <a:r>
              <a:rPr lang="en-US" sz="2300" b="1"/>
              <a:t>Chapter 14</a:t>
            </a:r>
            <a:br>
              <a:rPr lang="en-US" sz="2300" b="1"/>
            </a:br>
            <a:r>
              <a:rPr lang="en-US" sz="2300" b="1">
                <a:latin typeface="Times New Roman" panose="02020603050405020304" pitchFamily="18" charset="0"/>
                <a:cs typeface="Times New Roman" panose="02020603050405020304" pitchFamily="18" charset="0"/>
              </a:rPr>
              <a:t>Integrated Marketing Communication Strategy</a:t>
            </a:r>
          </a:p>
        </p:txBody>
      </p:sp>
      <p:pic>
        <p:nvPicPr>
          <p:cNvPr id="2052" name="Picture 2051" descr="Person writing on a notepad">
            <a:extLst>
              <a:ext uri="{FF2B5EF4-FFF2-40B4-BE49-F238E27FC236}">
                <a16:creationId xmlns:a16="http://schemas.microsoft.com/office/drawing/2014/main" id="{E5C9A11A-5053-EE0D-7A96-11C4ADCA9C05}"/>
              </a:ext>
            </a:extLst>
          </p:cNvPr>
          <p:cNvPicPr>
            <a:picLocks noChangeAspect="1"/>
          </p:cNvPicPr>
          <p:nvPr/>
        </p:nvPicPr>
        <p:blipFill rotWithShape="1">
          <a:blip r:embed="rId3"/>
          <a:srcRect l="6327" r="6327"/>
          <a:stretch/>
        </p:blipFill>
        <p:spPr>
          <a:xfrm>
            <a:off x="-5597" y="10"/>
            <a:ext cx="7558541" cy="68579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050"/>
                                        </p:tgtEl>
                                        <p:attrNameLst>
                                          <p:attrName>style.visibility</p:attrName>
                                        </p:attrNameLst>
                                      </p:cBhvr>
                                      <p:to>
                                        <p:strVal val="visible"/>
                                      </p:to>
                                    </p:set>
                                    <p:animEffect transition="in" filter="fade">
                                      <p:cBhvr>
                                        <p:cTn id="7" dur="7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sp>
        <p:nvSpPr>
          <p:cNvPr id="24" name="TextBox 23">
            <a:extLst>
              <a:ext uri="{FF2B5EF4-FFF2-40B4-BE49-F238E27FC236}">
                <a16:creationId xmlns:a16="http://schemas.microsoft.com/office/drawing/2014/main" id="{8606C5E5-1936-4EA5-9CED-614A70DDAA08}"/>
              </a:ext>
            </a:extLst>
          </p:cNvPr>
          <p:cNvSpPr txBox="1"/>
          <p:nvPr/>
        </p:nvSpPr>
        <p:spPr>
          <a:xfrm>
            <a:off x="496684" y="2013228"/>
            <a:ext cx="10029863" cy="2831544"/>
          </a:xfrm>
          <a:prstGeom prst="rect">
            <a:avLst/>
          </a:prstGeom>
          <a:noFill/>
        </p:spPr>
        <p:txBody>
          <a:bodyPr wrap="square">
            <a:spAutoFit/>
          </a:bodyPr>
          <a:lstStyle/>
          <a:p>
            <a:pPr algn="ctr"/>
            <a:r>
              <a:rPr kumimoji="0" lang="en-US" altLang="en-US" b="1" i="0" u="sng"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Direct Marketing: </a:t>
            </a:r>
            <a:r>
              <a:rPr kumimoji="0" lang="en-US" altLang="en-US"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Direct connections with carefully targeted individual consumers to both obtain an immediate response and cultivate lasting consumer relationships.</a:t>
            </a:r>
          </a:p>
          <a:p>
            <a:pPr algn="ctr"/>
            <a:endParaRPr lang="en-US" b="1" dirty="0">
              <a:solidFill>
                <a:schemeClr val="bg1"/>
              </a:solidFill>
              <a:latin typeface="Times New Roman" panose="02020603050405020304" pitchFamily="18" charset="0"/>
              <a:ea typeface="+mj-ea"/>
              <a:cs typeface="Times New Roman" panose="02020603050405020304" pitchFamily="18" charset="0"/>
            </a:endParaRPr>
          </a:p>
          <a:p>
            <a:r>
              <a:rPr lang="en-US" altLang="en-US" dirty="0">
                <a:solidFill>
                  <a:schemeClr val="bg1"/>
                </a:solidFill>
                <a:latin typeface="Times New Roman" panose="02020603050405020304" pitchFamily="18" charset="0"/>
                <a:cs typeface="Times New Roman" panose="02020603050405020304" pitchFamily="18" charset="0"/>
              </a:rPr>
              <a:t>Many forms: Telephone marketing, direct mail, online marketing, etc.</a:t>
            </a:r>
          </a:p>
          <a:p>
            <a:r>
              <a:rPr lang="en-US" altLang="en-US" dirty="0">
                <a:solidFill>
                  <a:schemeClr val="bg1"/>
                </a:solidFill>
                <a:latin typeface="Times New Roman" panose="02020603050405020304" pitchFamily="18" charset="0"/>
                <a:cs typeface="Times New Roman" panose="02020603050405020304" pitchFamily="18" charset="0"/>
              </a:rPr>
              <a:t>Four distinctive characteristics:</a:t>
            </a:r>
          </a:p>
          <a:p>
            <a:pPr marL="742950" lvl="1"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Nonpublic</a:t>
            </a:r>
          </a:p>
          <a:p>
            <a:pPr marL="742950" lvl="1"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Immediate</a:t>
            </a:r>
          </a:p>
          <a:p>
            <a:pPr marL="742950" lvl="1"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Customized</a:t>
            </a:r>
          </a:p>
          <a:p>
            <a:r>
              <a:rPr lang="en-US" altLang="en-US" dirty="0">
                <a:solidFill>
                  <a:schemeClr val="bg1"/>
                </a:solidFill>
                <a:latin typeface="Times New Roman" panose="02020603050405020304" pitchFamily="18" charset="0"/>
                <a:cs typeface="Times New Roman" panose="02020603050405020304" pitchFamily="18" charset="0"/>
              </a:rPr>
              <a:t>Well-suited to highly targeted marketing efforts</a:t>
            </a:r>
          </a:p>
          <a:p>
            <a:pPr algn="ctr"/>
            <a:endParaRPr lang="en-US" sz="1600" b="1" dirty="0">
              <a:solidFill>
                <a:schemeClr val="bg1"/>
              </a:solidFill>
              <a:latin typeface="Times New Roman" panose="02020603050405020304" pitchFamily="18" charset="0"/>
              <a:cs typeface="Times New Roman" panose="02020603050405020304" pitchFamily="18" charset="0"/>
            </a:endParaRPr>
          </a:p>
        </p:txBody>
      </p:sp>
      <p:pic>
        <p:nvPicPr>
          <p:cNvPr id="6146" name="Picture 2" descr="15 Examples of Traditional Marketing – StudiousGuy">
            <a:extLst>
              <a:ext uri="{FF2B5EF4-FFF2-40B4-BE49-F238E27FC236}">
                <a16:creationId xmlns:a16="http://schemas.microsoft.com/office/drawing/2014/main" id="{A3506985-95DB-4D7B-A578-C45250ABFE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216"/>
          <a:stretch/>
        </p:blipFill>
        <p:spPr bwMode="auto">
          <a:xfrm>
            <a:off x="7754983" y="3894426"/>
            <a:ext cx="4437017" cy="29440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3E4A778-F29D-F552-1FAF-EB5117680BB5}"/>
              </a:ext>
            </a:extLst>
          </p:cNvPr>
          <p:cNvSpPr txBox="1"/>
          <p:nvPr/>
        </p:nvSpPr>
        <p:spPr>
          <a:xfrm>
            <a:off x="690588" y="5181796"/>
            <a:ext cx="6117220" cy="369332"/>
          </a:xfrm>
          <a:prstGeom prst="rect">
            <a:avLst/>
          </a:prstGeom>
          <a:noFill/>
        </p:spPr>
        <p:txBody>
          <a:bodyPr wrap="square">
            <a:spAutoFit/>
          </a:bodyPr>
          <a:lstStyle/>
          <a:p>
            <a:r>
              <a:rPr lang="en-BD" dirty="0"/>
              <a:t>https://youtu.be/aREtMso0D0U?si=pbeFat73JtKjhttH</a:t>
            </a:r>
          </a:p>
        </p:txBody>
      </p:sp>
    </p:spTree>
    <p:extLst>
      <p:ext uri="{BB962C8B-B14F-4D97-AF65-F5344CB8AC3E}">
        <p14:creationId xmlns:p14="http://schemas.microsoft.com/office/powerpoint/2010/main" val="2410452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2"/>
                                        </p:tgtEl>
                                        <p:attrNameLst>
                                          <p:attrName>style.opacity</p:attrName>
                                        </p:attrNameLst>
                                      </p:cBhvr>
                                      <p:to>
                                        <p:strVal val="0.25"/>
                                      </p:to>
                                    </p:set>
                                    <p:animEffect filter="image" prLst="opacity: 0.25">
                                      <p:cBhvr rctx="IE">
                                        <p:cTn id="7" dur="indefinite"/>
                                        <p:tgtEl>
                                          <p:spTgt spid="32"/>
                                        </p:tgtEl>
                                      </p:cBhvr>
                                    </p:animEffect>
                                  </p:childTnLst>
                                </p:cTn>
                              </p:par>
                              <p:par>
                                <p:cTn id="8" presetID="9" presetClass="emph" presetSubtype="0" grpId="0" nodeType="withEffect">
                                  <p:stCondLst>
                                    <p:cond delay="0"/>
                                  </p:stCondLst>
                                  <p:childTnLst>
                                    <p:set>
                                      <p:cBhvr>
                                        <p:cTn id="9" dur="indefinite"/>
                                        <p:tgtEl>
                                          <p:spTgt spid="33"/>
                                        </p:tgtEl>
                                        <p:attrNameLst>
                                          <p:attrName>style.opacity</p:attrName>
                                        </p:attrNameLst>
                                      </p:cBhvr>
                                      <p:to>
                                        <p:strVal val="0.25"/>
                                      </p:to>
                                    </p:set>
                                    <p:animEffect filter="image" prLst="opacity: 0.25">
                                      <p:cBhvr rctx="IE">
                                        <p:cTn id="10" dur="indefinite"/>
                                        <p:tgtEl>
                                          <p:spTgt spid="33"/>
                                        </p:tgtEl>
                                      </p:cBhvr>
                                    </p:animEffect>
                                  </p:childTnLst>
                                </p:cTn>
                              </p:par>
                              <p:par>
                                <p:cTn id="11" presetID="9" presetClass="emph" presetSubtype="0" grpId="0" nodeType="withEffect">
                                  <p:stCondLst>
                                    <p:cond delay="0"/>
                                  </p:stCondLst>
                                  <p:childTnLst>
                                    <p:set>
                                      <p:cBhvr>
                                        <p:cTn id="12" dur="indefinite"/>
                                        <p:tgtEl>
                                          <p:spTgt spid="34"/>
                                        </p:tgtEl>
                                        <p:attrNameLst>
                                          <p:attrName>style.opacity</p:attrName>
                                        </p:attrNameLst>
                                      </p:cBhvr>
                                      <p:to>
                                        <p:strVal val="0.25"/>
                                      </p:to>
                                    </p:set>
                                    <p:animEffect filter="image" prLst="opacity: 0.25">
                                      <p:cBhvr rctx="IE">
                                        <p:cTn id="13" dur="indefinite"/>
                                        <p:tgtEl>
                                          <p:spTgt spid="34"/>
                                        </p:tgtEl>
                                      </p:cBhvr>
                                    </p:animEffect>
                                  </p:childTnLst>
                                </p:cTn>
                              </p:par>
                              <p:par>
                                <p:cTn id="14" presetID="9" presetClass="emph" presetSubtype="0" grpId="0" nodeType="withEffect">
                                  <p:stCondLst>
                                    <p:cond delay="0"/>
                                  </p:stCondLst>
                                  <p:childTnLst>
                                    <p:set>
                                      <p:cBhvr>
                                        <p:cTn id="15" dur="indefinite"/>
                                        <p:tgtEl>
                                          <p:spTgt spid="35"/>
                                        </p:tgtEl>
                                        <p:attrNameLst>
                                          <p:attrName>style.opacity</p:attrName>
                                        </p:attrNameLst>
                                      </p:cBhvr>
                                      <p:to>
                                        <p:strVal val="0.25"/>
                                      </p:to>
                                    </p:set>
                                    <p:animEffect filter="image" prLst="opacity: 0.25">
                                      <p:cBhvr rctx="IE">
                                        <p:cTn id="16" dur="indefinite"/>
                                        <p:tgtEl>
                                          <p:spTgt spid="35"/>
                                        </p:tgtEl>
                                      </p:cBhvr>
                                    </p:animEffect>
                                  </p:childTnLst>
                                </p:cTn>
                              </p:par>
                              <p:par>
                                <p:cTn id="17" presetID="9" presetClass="emph" presetSubtype="0" grpId="0" nodeType="withEffect">
                                  <p:stCondLst>
                                    <p:cond delay="0"/>
                                  </p:stCondLst>
                                  <p:childTnLst>
                                    <p:set>
                                      <p:cBhvr>
                                        <p:cTn id="18" dur="indefinite"/>
                                        <p:tgtEl>
                                          <p:spTgt spid="36"/>
                                        </p:tgtEl>
                                        <p:attrNameLst>
                                          <p:attrName>style.opacity</p:attrName>
                                        </p:attrNameLst>
                                      </p:cBhvr>
                                      <p:to>
                                        <p:strVal val="0.25"/>
                                      </p:to>
                                    </p:set>
                                    <p:animEffect filter="image" prLst="opacity: 0.25">
                                      <p:cBhvr rctx="IE">
                                        <p:cTn id="19" dur="indefinite"/>
                                        <p:tgtEl>
                                          <p:spTgt spid="36"/>
                                        </p:tgtEl>
                                      </p:cBhvr>
                                    </p:animEffect>
                                  </p:childTnLst>
                                </p:cTn>
                              </p:par>
                              <p:par>
                                <p:cTn id="20" presetID="9" presetClass="emph" presetSubtype="0" grpId="0" nodeType="withEffect">
                                  <p:stCondLst>
                                    <p:cond delay="0"/>
                                  </p:stCondLst>
                                  <p:childTnLst>
                                    <p:set>
                                      <p:cBhvr>
                                        <p:cTn id="21" dur="indefinite"/>
                                        <p:tgtEl>
                                          <p:spTgt spid="37"/>
                                        </p:tgtEl>
                                        <p:attrNameLst>
                                          <p:attrName>style.opacity</p:attrName>
                                        </p:attrNameLst>
                                      </p:cBhvr>
                                      <p:to>
                                        <p:strVal val="0.25"/>
                                      </p:to>
                                    </p:set>
                                    <p:animEffect filter="image" prLst="opacity: 0.25">
                                      <p:cBhvr rctx="IE">
                                        <p:cTn id="22" dur="indefinite"/>
                                        <p:tgtEl>
                                          <p:spTgt spid="37"/>
                                        </p:tgtEl>
                                      </p:cBhvr>
                                    </p:animEffect>
                                  </p:childTnLst>
                                </p:cTn>
                              </p:par>
                              <p:par>
                                <p:cTn id="23" presetID="9" presetClass="emph" presetSubtype="0" grpId="0" nodeType="withEffect">
                                  <p:stCondLst>
                                    <p:cond delay="0"/>
                                  </p:stCondLst>
                                  <p:childTnLst>
                                    <p:set>
                                      <p:cBhvr>
                                        <p:cTn id="24" dur="indefinite"/>
                                        <p:tgtEl>
                                          <p:spTgt spid="40"/>
                                        </p:tgtEl>
                                        <p:attrNameLst>
                                          <p:attrName>style.opacity</p:attrName>
                                        </p:attrNameLst>
                                      </p:cBhvr>
                                      <p:to>
                                        <p:strVal val="0.25"/>
                                      </p:to>
                                    </p:set>
                                    <p:animEffect filter="image" prLst="opacity: 0.25">
                                      <p:cBhvr rctx="IE">
                                        <p:cTn id="25" dur="indefinite"/>
                                        <p:tgtEl>
                                          <p:spTgt spid="40"/>
                                        </p:tgtEl>
                                      </p:cBhvr>
                                    </p:animEffect>
                                  </p:childTnLst>
                                </p:cTn>
                              </p:par>
                              <p:par>
                                <p:cTn id="26" presetID="9" presetClass="emph" presetSubtype="0" grpId="0" nodeType="withEffect">
                                  <p:stCondLst>
                                    <p:cond delay="0"/>
                                  </p:stCondLst>
                                  <p:childTnLst>
                                    <p:set>
                                      <p:cBhvr>
                                        <p:cTn id="27" dur="indefinite"/>
                                        <p:tgtEl>
                                          <p:spTgt spid="41"/>
                                        </p:tgtEl>
                                        <p:attrNameLst>
                                          <p:attrName>style.opacity</p:attrName>
                                        </p:attrNameLst>
                                      </p:cBhvr>
                                      <p:to>
                                        <p:strVal val="0.25"/>
                                      </p:to>
                                    </p:set>
                                    <p:animEffect filter="image" prLst="opacity: 0.25">
                                      <p:cBhvr rctx="IE">
                                        <p:cTn id="28" dur="indefinite"/>
                                        <p:tgtEl>
                                          <p:spTgt spid="41"/>
                                        </p:tgtEl>
                                      </p:cBhvr>
                                    </p:animEffect>
                                  </p:childTnLst>
                                </p:cTn>
                              </p:par>
                              <p:par>
                                <p:cTn id="29" presetID="9" presetClass="emph" presetSubtype="0" grpId="0" nodeType="withEffect">
                                  <p:stCondLst>
                                    <p:cond delay="0"/>
                                  </p:stCondLst>
                                  <p:childTnLst>
                                    <p:set>
                                      <p:cBhvr>
                                        <p:cTn id="30" dur="indefinite"/>
                                        <p:tgtEl>
                                          <p:spTgt spid="42"/>
                                        </p:tgtEl>
                                        <p:attrNameLst>
                                          <p:attrName>style.opacity</p:attrName>
                                        </p:attrNameLst>
                                      </p:cBhvr>
                                      <p:to>
                                        <p:strVal val="0.25"/>
                                      </p:to>
                                    </p:set>
                                    <p:animEffect filter="image" prLst="opacity: 0.25">
                                      <p:cBhvr rctx="IE">
                                        <p:cTn id="31" dur="indefinite"/>
                                        <p:tgtEl>
                                          <p:spTgt spid="42"/>
                                        </p:tgtEl>
                                      </p:cBhvr>
                                    </p:animEffect>
                                  </p:childTnLst>
                                </p:cTn>
                              </p:par>
                              <p:par>
                                <p:cTn id="32" presetID="9" presetClass="emph" presetSubtype="0" grpId="0" nodeType="withEffect">
                                  <p:stCondLst>
                                    <p:cond delay="0"/>
                                  </p:stCondLst>
                                  <p:childTnLst>
                                    <p:set>
                                      <p:cBhvr>
                                        <p:cTn id="33" dur="indefinite"/>
                                        <p:tgtEl>
                                          <p:spTgt spid="43"/>
                                        </p:tgtEl>
                                        <p:attrNameLst>
                                          <p:attrName>style.opacity</p:attrName>
                                        </p:attrNameLst>
                                      </p:cBhvr>
                                      <p:to>
                                        <p:strVal val="0.25"/>
                                      </p:to>
                                    </p:set>
                                    <p:animEffect filter="image" prLst="opacity: 0.25">
                                      <p:cBhvr rctx="IE">
                                        <p:cTn id="34" dur="indefinite"/>
                                        <p:tgtEl>
                                          <p:spTgt spid="43"/>
                                        </p:tgtEl>
                                      </p:cBhvr>
                                    </p:animEffect>
                                  </p:childTnLst>
                                </p:cTn>
                              </p:par>
                              <p:par>
                                <p:cTn id="35" presetID="9" presetClass="emph" presetSubtype="0" grpId="0" nodeType="withEffect">
                                  <p:stCondLst>
                                    <p:cond delay="0"/>
                                  </p:stCondLst>
                                  <p:childTnLst>
                                    <p:set>
                                      <p:cBhvr>
                                        <p:cTn id="36" dur="indefinite"/>
                                        <p:tgtEl>
                                          <p:spTgt spid="44"/>
                                        </p:tgtEl>
                                        <p:attrNameLst>
                                          <p:attrName>style.opacity</p:attrName>
                                        </p:attrNameLst>
                                      </p:cBhvr>
                                      <p:to>
                                        <p:strVal val="0.25"/>
                                      </p:to>
                                    </p:set>
                                    <p:animEffect filter="image" prLst="opacity: 0.25">
                                      <p:cBhvr rctx="IE">
                                        <p:cTn id="37" dur="indefinite"/>
                                        <p:tgtEl>
                                          <p:spTgt spid="44"/>
                                        </p:tgtEl>
                                      </p:cBhvr>
                                    </p:animEffect>
                                  </p:childTnLst>
                                </p:cTn>
                              </p:par>
                              <p:par>
                                <p:cTn id="38" presetID="9" presetClass="emph" presetSubtype="0" grpId="0" nodeType="withEffect">
                                  <p:stCondLst>
                                    <p:cond delay="0"/>
                                  </p:stCondLst>
                                  <p:childTnLst>
                                    <p:set>
                                      <p:cBhvr>
                                        <p:cTn id="39" dur="indefinite"/>
                                        <p:tgtEl>
                                          <p:spTgt spid="45"/>
                                        </p:tgtEl>
                                        <p:attrNameLst>
                                          <p:attrName>style.opacity</p:attrName>
                                        </p:attrNameLst>
                                      </p:cBhvr>
                                      <p:to>
                                        <p:strVal val="0.25"/>
                                      </p:to>
                                    </p:set>
                                    <p:animEffect filter="image" prLst="opacity: 0.25">
                                      <p:cBhvr rctx="IE">
                                        <p:cTn id="40" dur="indefinite"/>
                                        <p:tgtEl>
                                          <p:spTgt spid="45"/>
                                        </p:tgtEl>
                                      </p:cBhvr>
                                    </p:animEffect>
                                  </p:childTnLst>
                                </p:cTn>
                              </p:par>
                              <p:par>
                                <p:cTn id="41" presetID="9" presetClass="emph" presetSubtype="0" grpId="0" nodeType="withEffect">
                                  <p:stCondLst>
                                    <p:cond delay="0"/>
                                  </p:stCondLst>
                                  <p:childTnLst>
                                    <p:set>
                                      <p:cBhvr>
                                        <p:cTn id="42" dur="indefinite"/>
                                        <p:tgtEl>
                                          <p:spTgt spid="46"/>
                                        </p:tgtEl>
                                        <p:attrNameLst>
                                          <p:attrName>style.opacity</p:attrName>
                                        </p:attrNameLst>
                                      </p:cBhvr>
                                      <p:to>
                                        <p:strVal val="0.25"/>
                                      </p:to>
                                    </p:set>
                                    <p:animEffect filter="image" prLst="opacity: 0.25">
                                      <p:cBhvr rctx="IE">
                                        <p:cTn id="43" dur="indefinite"/>
                                        <p:tgtEl>
                                          <p:spTgt spid="46"/>
                                        </p:tgtEl>
                                      </p:cBhvr>
                                    </p:animEffect>
                                  </p:childTnLst>
                                </p:cTn>
                              </p:par>
                              <p:par>
                                <p:cTn id="44" presetID="9" presetClass="emph" presetSubtype="0" grpId="0" nodeType="withEffect">
                                  <p:stCondLst>
                                    <p:cond delay="0"/>
                                  </p:stCondLst>
                                  <p:childTnLst>
                                    <p:set>
                                      <p:cBhvr>
                                        <p:cTn id="45" dur="indefinite"/>
                                        <p:tgtEl>
                                          <p:spTgt spid="47"/>
                                        </p:tgtEl>
                                        <p:attrNameLst>
                                          <p:attrName>style.opacity</p:attrName>
                                        </p:attrNameLst>
                                      </p:cBhvr>
                                      <p:to>
                                        <p:strVal val="0.25"/>
                                      </p:to>
                                    </p:set>
                                    <p:animEffect filter="image" prLst="opacity: 0.25">
                                      <p:cBhvr rctx="IE">
                                        <p:cTn id="46" dur="indefinite"/>
                                        <p:tgtEl>
                                          <p:spTgt spid="4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146"/>
                                        </p:tgtEl>
                                        <p:attrNameLst>
                                          <p:attrName>style.visibility</p:attrName>
                                        </p:attrNameLst>
                                      </p:cBhvr>
                                      <p:to>
                                        <p:strVal val="visible"/>
                                      </p:to>
                                    </p:set>
                                    <p:animEffect transition="in" filter="fade">
                                      <p:cBhvr>
                                        <p:cTn id="51" dur="500"/>
                                        <p:tgtEl>
                                          <p:spTgt spid="614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40" grpId="0" animBg="1"/>
      <p:bldP spid="41" grpId="0" animBg="1"/>
      <p:bldP spid="42" grpId="0" animBg="1"/>
      <p:bldP spid="43" grpId="0" animBg="1"/>
      <p:bldP spid="44" grpId="0" animBg="1"/>
      <p:bldP spid="45" grpId="0" animBg="1"/>
      <p:bldP spid="46" grpId="0" animBg="1"/>
      <p:bldP spid="47" grpId="0" animBg="1"/>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pic>
        <p:nvPicPr>
          <p:cNvPr id="22" name="Picture 8" descr="What is Mobile Marketing? | CM.com">
            <a:extLst>
              <a:ext uri="{FF2B5EF4-FFF2-40B4-BE49-F238E27FC236}">
                <a16:creationId xmlns:a16="http://schemas.microsoft.com/office/drawing/2014/main" id="{82D6C522-2BB5-4F3F-A995-02883CB87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9198" y="4098143"/>
            <a:ext cx="4083768" cy="2451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46DFB894-40CD-488F-9E35-FF980CA8CB26}"/>
              </a:ext>
            </a:extLst>
          </p:cNvPr>
          <p:cNvSpPr txBox="1"/>
          <p:nvPr/>
        </p:nvSpPr>
        <p:spPr>
          <a:xfrm>
            <a:off x="1179443" y="2532762"/>
            <a:ext cx="7807689" cy="691856"/>
          </a:xfrm>
          <a:prstGeom prst="rect">
            <a:avLst/>
          </a:prstGeom>
          <a:noFill/>
        </p:spPr>
        <p:txBody>
          <a:bodyPr wrap="square">
            <a:spAutoFit/>
          </a:bodyPr>
          <a:lstStyle/>
          <a:p>
            <a:pPr marL="0" marR="0" lvl="0" indent="0" algn="ctr" defTabSz="457207" rtl="0" eaLnBrk="1" fontAlgn="auto" latinLnBrk="0" hangingPunct="1">
              <a:lnSpc>
                <a:spcPct val="80000"/>
              </a:lnSpc>
              <a:spcBef>
                <a:spcPts val="1000"/>
              </a:spcBef>
              <a:spcAft>
                <a:spcPts val="0"/>
              </a:spcAft>
              <a:buClr>
                <a:srgbClr val="1E5155">
                  <a:lumMod val="40000"/>
                  <a:lumOff val="60000"/>
                </a:srgbClr>
              </a:buClr>
              <a:buSzPct val="80000"/>
              <a:buFont typeface="Arial" panose="020B0604020202020204" pitchFamily="34" charset="0"/>
              <a:buNone/>
              <a:tabLst/>
              <a:defRPr/>
            </a:pPr>
            <a:r>
              <a:rPr lang="en-US" altLang="en-US" sz="2000" b="1" u="sng" dirty="0">
                <a:solidFill>
                  <a:schemeClr val="bg1"/>
                </a:solidFill>
                <a:latin typeface="Times New Roman" panose="02020603050405020304" pitchFamily="18" charset="0"/>
                <a:ea typeface="+mj-ea"/>
                <a:cs typeface="Times New Roman" panose="02020603050405020304" pitchFamily="18" charset="0"/>
              </a:rPr>
              <a:t>Mobile Marketing: </a:t>
            </a:r>
            <a:r>
              <a:rPr lang="en-US" altLang="en-US" sz="2000" dirty="0">
                <a:solidFill>
                  <a:schemeClr val="bg1"/>
                </a:solidFill>
                <a:latin typeface="Times New Roman" panose="02020603050405020304" pitchFamily="18" charset="0"/>
                <a:ea typeface="+mj-ea"/>
                <a:cs typeface="Times New Roman" panose="02020603050405020304" pitchFamily="18" charset="0"/>
              </a:rPr>
              <a:t>A</a:t>
            </a:r>
            <a:r>
              <a:rPr kumimoji="0" lang="en-US" altLang="en-US" sz="2000" b="0" i="0" u="none" strike="noStrike" kern="1200" cap="none" spc="0" normalizeH="0" baseline="0" noProof="0" dirty="0" err="1">
                <a:ln>
                  <a:noFill/>
                </a:ln>
                <a:solidFill>
                  <a:schemeClr val="bg1"/>
                </a:solidFill>
                <a:effectLst/>
                <a:uLnTx/>
                <a:uFillTx/>
                <a:latin typeface="Times New Roman" panose="02020603050405020304" pitchFamily="18" charset="0"/>
                <a:ea typeface="+mj-ea"/>
                <a:cs typeface="Times New Roman" panose="02020603050405020304" pitchFamily="18" charset="0"/>
              </a:rPr>
              <a:t>ny</a:t>
            </a:r>
            <a:r>
              <a:rPr kumimoji="0" lang="en-US" altLang="en-US" sz="20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advertising that promotes product or services via mobile devices such as tablets smartphones</a:t>
            </a:r>
            <a:r>
              <a:rPr kumimoji="0" lang="en-US" altLang="en-US" sz="2800" b="0" i="0" u="none" strike="noStrike" kern="1200" cap="none" spc="0" normalizeH="0" baseline="0" noProof="0" dirty="0">
                <a:ln>
                  <a:noFill/>
                </a:ln>
                <a:solidFill>
                  <a:prstClr val="white"/>
                </a:solidFill>
                <a:effectLst/>
                <a:uLnTx/>
                <a:uFillTx/>
                <a:latin typeface="Calibri" panose="020F0502020204030204" pitchFamily="34" charset="0"/>
                <a:ea typeface="+mj-ea"/>
                <a:cs typeface="Calibri" panose="020F0502020204030204" pitchFamily="34" charset="0"/>
              </a:rPr>
              <a:t>.</a:t>
            </a:r>
          </a:p>
        </p:txBody>
      </p:sp>
    </p:spTree>
    <p:extLst>
      <p:ext uri="{BB962C8B-B14F-4D97-AF65-F5344CB8AC3E}">
        <p14:creationId xmlns:p14="http://schemas.microsoft.com/office/powerpoint/2010/main" val="16429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2"/>
                                        </p:tgtEl>
                                        <p:attrNameLst>
                                          <p:attrName>style.opacity</p:attrName>
                                        </p:attrNameLst>
                                      </p:cBhvr>
                                      <p:to>
                                        <p:strVal val="0.25"/>
                                      </p:to>
                                    </p:set>
                                    <p:animEffect filter="image" prLst="opacity: 0.25">
                                      <p:cBhvr rctx="IE">
                                        <p:cTn id="7" dur="indefinite"/>
                                        <p:tgtEl>
                                          <p:spTgt spid="32"/>
                                        </p:tgtEl>
                                      </p:cBhvr>
                                    </p:animEffect>
                                  </p:childTnLst>
                                </p:cTn>
                              </p:par>
                              <p:par>
                                <p:cTn id="8" presetID="9" presetClass="emph" presetSubtype="0" grpId="0" nodeType="withEffect">
                                  <p:stCondLst>
                                    <p:cond delay="0"/>
                                  </p:stCondLst>
                                  <p:childTnLst>
                                    <p:set>
                                      <p:cBhvr>
                                        <p:cTn id="9" dur="indefinite"/>
                                        <p:tgtEl>
                                          <p:spTgt spid="33"/>
                                        </p:tgtEl>
                                        <p:attrNameLst>
                                          <p:attrName>style.opacity</p:attrName>
                                        </p:attrNameLst>
                                      </p:cBhvr>
                                      <p:to>
                                        <p:strVal val="0.25"/>
                                      </p:to>
                                    </p:set>
                                    <p:animEffect filter="image" prLst="opacity: 0.25">
                                      <p:cBhvr rctx="IE">
                                        <p:cTn id="10" dur="indefinite"/>
                                        <p:tgtEl>
                                          <p:spTgt spid="33"/>
                                        </p:tgtEl>
                                      </p:cBhvr>
                                    </p:animEffect>
                                  </p:childTnLst>
                                </p:cTn>
                              </p:par>
                              <p:par>
                                <p:cTn id="11" presetID="9" presetClass="emph" presetSubtype="0" grpId="0" nodeType="withEffect">
                                  <p:stCondLst>
                                    <p:cond delay="0"/>
                                  </p:stCondLst>
                                  <p:childTnLst>
                                    <p:set>
                                      <p:cBhvr>
                                        <p:cTn id="12" dur="indefinite"/>
                                        <p:tgtEl>
                                          <p:spTgt spid="34"/>
                                        </p:tgtEl>
                                        <p:attrNameLst>
                                          <p:attrName>style.opacity</p:attrName>
                                        </p:attrNameLst>
                                      </p:cBhvr>
                                      <p:to>
                                        <p:strVal val="0.25"/>
                                      </p:to>
                                    </p:set>
                                    <p:animEffect filter="image" prLst="opacity: 0.25">
                                      <p:cBhvr rctx="IE">
                                        <p:cTn id="13" dur="indefinite"/>
                                        <p:tgtEl>
                                          <p:spTgt spid="34"/>
                                        </p:tgtEl>
                                      </p:cBhvr>
                                    </p:animEffect>
                                  </p:childTnLst>
                                </p:cTn>
                              </p:par>
                              <p:par>
                                <p:cTn id="14" presetID="9" presetClass="emph" presetSubtype="0" grpId="0" nodeType="withEffect">
                                  <p:stCondLst>
                                    <p:cond delay="0"/>
                                  </p:stCondLst>
                                  <p:childTnLst>
                                    <p:set>
                                      <p:cBhvr>
                                        <p:cTn id="15" dur="indefinite"/>
                                        <p:tgtEl>
                                          <p:spTgt spid="35"/>
                                        </p:tgtEl>
                                        <p:attrNameLst>
                                          <p:attrName>style.opacity</p:attrName>
                                        </p:attrNameLst>
                                      </p:cBhvr>
                                      <p:to>
                                        <p:strVal val="0.25"/>
                                      </p:to>
                                    </p:set>
                                    <p:animEffect filter="image" prLst="opacity: 0.25">
                                      <p:cBhvr rctx="IE">
                                        <p:cTn id="16" dur="indefinite"/>
                                        <p:tgtEl>
                                          <p:spTgt spid="35"/>
                                        </p:tgtEl>
                                      </p:cBhvr>
                                    </p:animEffect>
                                  </p:childTnLst>
                                </p:cTn>
                              </p:par>
                              <p:par>
                                <p:cTn id="17" presetID="9" presetClass="emph" presetSubtype="0" grpId="0" nodeType="withEffect">
                                  <p:stCondLst>
                                    <p:cond delay="0"/>
                                  </p:stCondLst>
                                  <p:childTnLst>
                                    <p:set>
                                      <p:cBhvr>
                                        <p:cTn id="18" dur="indefinite"/>
                                        <p:tgtEl>
                                          <p:spTgt spid="36"/>
                                        </p:tgtEl>
                                        <p:attrNameLst>
                                          <p:attrName>style.opacity</p:attrName>
                                        </p:attrNameLst>
                                      </p:cBhvr>
                                      <p:to>
                                        <p:strVal val="0.25"/>
                                      </p:to>
                                    </p:set>
                                    <p:animEffect filter="image" prLst="opacity: 0.25">
                                      <p:cBhvr rctx="IE">
                                        <p:cTn id="19" dur="indefinite"/>
                                        <p:tgtEl>
                                          <p:spTgt spid="36"/>
                                        </p:tgtEl>
                                      </p:cBhvr>
                                    </p:animEffect>
                                  </p:childTnLst>
                                </p:cTn>
                              </p:par>
                              <p:par>
                                <p:cTn id="20" presetID="9" presetClass="emph" presetSubtype="0" grpId="0" nodeType="withEffect">
                                  <p:stCondLst>
                                    <p:cond delay="0"/>
                                  </p:stCondLst>
                                  <p:childTnLst>
                                    <p:set>
                                      <p:cBhvr>
                                        <p:cTn id="21" dur="indefinite"/>
                                        <p:tgtEl>
                                          <p:spTgt spid="37"/>
                                        </p:tgtEl>
                                        <p:attrNameLst>
                                          <p:attrName>style.opacity</p:attrName>
                                        </p:attrNameLst>
                                      </p:cBhvr>
                                      <p:to>
                                        <p:strVal val="0.25"/>
                                      </p:to>
                                    </p:set>
                                    <p:animEffect filter="image" prLst="opacity: 0.25">
                                      <p:cBhvr rctx="IE">
                                        <p:cTn id="22" dur="indefinite"/>
                                        <p:tgtEl>
                                          <p:spTgt spid="37"/>
                                        </p:tgtEl>
                                      </p:cBhvr>
                                    </p:animEffect>
                                  </p:childTnLst>
                                </p:cTn>
                              </p:par>
                              <p:par>
                                <p:cTn id="23" presetID="9" presetClass="emph" presetSubtype="0" grpId="0" nodeType="withEffect">
                                  <p:stCondLst>
                                    <p:cond delay="0"/>
                                  </p:stCondLst>
                                  <p:childTnLst>
                                    <p:set>
                                      <p:cBhvr>
                                        <p:cTn id="24" dur="indefinite"/>
                                        <p:tgtEl>
                                          <p:spTgt spid="38"/>
                                        </p:tgtEl>
                                        <p:attrNameLst>
                                          <p:attrName>style.opacity</p:attrName>
                                        </p:attrNameLst>
                                      </p:cBhvr>
                                      <p:to>
                                        <p:strVal val="0.25"/>
                                      </p:to>
                                    </p:set>
                                    <p:animEffect filter="image" prLst="opacity: 0.25">
                                      <p:cBhvr rctx="IE">
                                        <p:cTn id="25" dur="indefinite"/>
                                        <p:tgtEl>
                                          <p:spTgt spid="38"/>
                                        </p:tgtEl>
                                      </p:cBhvr>
                                    </p:animEffect>
                                  </p:childTnLst>
                                </p:cTn>
                              </p:par>
                              <p:par>
                                <p:cTn id="26" presetID="9" presetClass="emph" presetSubtype="0" grpId="0" nodeType="withEffect">
                                  <p:stCondLst>
                                    <p:cond delay="0"/>
                                  </p:stCondLst>
                                  <p:childTnLst>
                                    <p:set>
                                      <p:cBhvr>
                                        <p:cTn id="27" dur="indefinite"/>
                                        <p:tgtEl>
                                          <p:spTgt spid="39"/>
                                        </p:tgtEl>
                                        <p:attrNameLst>
                                          <p:attrName>style.opacity</p:attrName>
                                        </p:attrNameLst>
                                      </p:cBhvr>
                                      <p:to>
                                        <p:strVal val="0.25"/>
                                      </p:to>
                                    </p:set>
                                    <p:animEffect filter="image" prLst="opacity: 0.25">
                                      <p:cBhvr rctx="IE">
                                        <p:cTn id="28" dur="indefinite"/>
                                        <p:tgtEl>
                                          <p:spTgt spid="39"/>
                                        </p:tgtEl>
                                      </p:cBhvr>
                                    </p:animEffect>
                                  </p:childTnLst>
                                </p:cTn>
                              </p:par>
                              <p:par>
                                <p:cTn id="29" presetID="9" presetClass="emph" presetSubtype="0" grpId="0" nodeType="withEffect">
                                  <p:stCondLst>
                                    <p:cond delay="0"/>
                                  </p:stCondLst>
                                  <p:childTnLst>
                                    <p:set>
                                      <p:cBhvr>
                                        <p:cTn id="30" dur="indefinite"/>
                                        <p:tgtEl>
                                          <p:spTgt spid="42"/>
                                        </p:tgtEl>
                                        <p:attrNameLst>
                                          <p:attrName>style.opacity</p:attrName>
                                        </p:attrNameLst>
                                      </p:cBhvr>
                                      <p:to>
                                        <p:strVal val="0.25"/>
                                      </p:to>
                                    </p:set>
                                    <p:animEffect filter="image" prLst="opacity: 0.25">
                                      <p:cBhvr rctx="IE">
                                        <p:cTn id="31" dur="indefinite"/>
                                        <p:tgtEl>
                                          <p:spTgt spid="42"/>
                                        </p:tgtEl>
                                      </p:cBhvr>
                                    </p:animEffect>
                                  </p:childTnLst>
                                </p:cTn>
                              </p:par>
                              <p:par>
                                <p:cTn id="32" presetID="9" presetClass="emph" presetSubtype="0" grpId="0" nodeType="withEffect">
                                  <p:stCondLst>
                                    <p:cond delay="0"/>
                                  </p:stCondLst>
                                  <p:childTnLst>
                                    <p:set>
                                      <p:cBhvr>
                                        <p:cTn id="33" dur="indefinite"/>
                                        <p:tgtEl>
                                          <p:spTgt spid="43"/>
                                        </p:tgtEl>
                                        <p:attrNameLst>
                                          <p:attrName>style.opacity</p:attrName>
                                        </p:attrNameLst>
                                      </p:cBhvr>
                                      <p:to>
                                        <p:strVal val="0.25"/>
                                      </p:to>
                                    </p:set>
                                    <p:animEffect filter="image" prLst="opacity: 0.25">
                                      <p:cBhvr rctx="IE">
                                        <p:cTn id="34" dur="indefinite"/>
                                        <p:tgtEl>
                                          <p:spTgt spid="43"/>
                                        </p:tgtEl>
                                      </p:cBhvr>
                                    </p:animEffect>
                                  </p:childTnLst>
                                </p:cTn>
                              </p:par>
                              <p:par>
                                <p:cTn id="35" presetID="9" presetClass="emph" presetSubtype="0" grpId="0" nodeType="withEffect">
                                  <p:stCondLst>
                                    <p:cond delay="0"/>
                                  </p:stCondLst>
                                  <p:childTnLst>
                                    <p:set>
                                      <p:cBhvr>
                                        <p:cTn id="36" dur="indefinite"/>
                                        <p:tgtEl>
                                          <p:spTgt spid="44"/>
                                        </p:tgtEl>
                                        <p:attrNameLst>
                                          <p:attrName>style.opacity</p:attrName>
                                        </p:attrNameLst>
                                      </p:cBhvr>
                                      <p:to>
                                        <p:strVal val="0.25"/>
                                      </p:to>
                                    </p:set>
                                    <p:animEffect filter="image" prLst="opacity: 0.25">
                                      <p:cBhvr rctx="IE">
                                        <p:cTn id="37" dur="indefinite"/>
                                        <p:tgtEl>
                                          <p:spTgt spid="44"/>
                                        </p:tgtEl>
                                      </p:cBhvr>
                                    </p:animEffect>
                                  </p:childTnLst>
                                </p:cTn>
                              </p:par>
                              <p:par>
                                <p:cTn id="38" presetID="9" presetClass="emph" presetSubtype="0" grpId="0" nodeType="withEffect">
                                  <p:stCondLst>
                                    <p:cond delay="0"/>
                                  </p:stCondLst>
                                  <p:childTnLst>
                                    <p:set>
                                      <p:cBhvr>
                                        <p:cTn id="39" dur="indefinite"/>
                                        <p:tgtEl>
                                          <p:spTgt spid="45"/>
                                        </p:tgtEl>
                                        <p:attrNameLst>
                                          <p:attrName>style.opacity</p:attrName>
                                        </p:attrNameLst>
                                      </p:cBhvr>
                                      <p:to>
                                        <p:strVal val="0.25"/>
                                      </p:to>
                                    </p:set>
                                    <p:animEffect filter="image" prLst="opacity: 0.25">
                                      <p:cBhvr rctx="IE">
                                        <p:cTn id="40" dur="indefinite"/>
                                        <p:tgtEl>
                                          <p:spTgt spid="45"/>
                                        </p:tgtEl>
                                      </p:cBhvr>
                                    </p:animEffect>
                                  </p:childTnLst>
                                </p:cTn>
                              </p:par>
                              <p:par>
                                <p:cTn id="41" presetID="9" presetClass="emph" presetSubtype="0" grpId="0" nodeType="withEffect">
                                  <p:stCondLst>
                                    <p:cond delay="0"/>
                                  </p:stCondLst>
                                  <p:childTnLst>
                                    <p:set>
                                      <p:cBhvr>
                                        <p:cTn id="42" dur="indefinite"/>
                                        <p:tgtEl>
                                          <p:spTgt spid="46"/>
                                        </p:tgtEl>
                                        <p:attrNameLst>
                                          <p:attrName>style.opacity</p:attrName>
                                        </p:attrNameLst>
                                      </p:cBhvr>
                                      <p:to>
                                        <p:strVal val="0.25"/>
                                      </p:to>
                                    </p:set>
                                    <p:animEffect filter="image" prLst="opacity: 0.25">
                                      <p:cBhvr rctx="IE">
                                        <p:cTn id="43" dur="indefinite"/>
                                        <p:tgtEl>
                                          <p:spTgt spid="46"/>
                                        </p:tgtEl>
                                      </p:cBhvr>
                                    </p:animEffect>
                                  </p:childTnLst>
                                </p:cTn>
                              </p:par>
                              <p:par>
                                <p:cTn id="44" presetID="9" presetClass="emph" presetSubtype="0" grpId="0" nodeType="withEffect">
                                  <p:stCondLst>
                                    <p:cond delay="0"/>
                                  </p:stCondLst>
                                  <p:childTnLst>
                                    <p:set>
                                      <p:cBhvr>
                                        <p:cTn id="45" dur="indefinite"/>
                                        <p:tgtEl>
                                          <p:spTgt spid="47"/>
                                        </p:tgtEl>
                                        <p:attrNameLst>
                                          <p:attrName>style.opacity</p:attrName>
                                        </p:attrNameLst>
                                      </p:cBhvr>
                                      <p:to>
                                        <p:strVal val="0.25"/>
                                      </p:to>
                                    </p:set>
                                    <p:animEffect filter="image" prLst="opacity: 0.25">
                                      <p:cBhvr rctx="IE">
                                        <p:cTn id="46" dur="indefinite"/>
                                        <p:tgtEl>
                                          <p:spTgt spid="4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2" grpId="0" animBg="1"/>
      <p:bldP spid="43" grpId="0" animBg="1"/>
      <p:bldP spid="44" grpId="0" animBg="1"/>
      <p:bldP spid="45" grpId="0" animBg="1"/>
      <p:bldP spid="46" grpId="0" animBg="1"/>
      <p:bldP spid="47" grpId="0" animBg="1"/>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sp>
        <p:nvSpPr>
          <p:cNvPr id="51" name="TextBox 50">
            <a:extLst>
              <a:ext uri="{FF2B5EF4-FFF2-40B4-BE49-F238E27FC236}">
                <a16:creationId xmlns:a16="http://schemas.microsoft.com/office/drawing/2014/main" id="{B6B396DE-0A92-4A39-AC5F-69F56F2750EB}"/>
              </a:ext>
            </a:extLst>
          </p:cNvPr>
          <p:cNvSpPr txBox="1"/>
          <p:nvPr/>
        </p:nvSpPr>
        <p:spPr>
          <a:xfrm>
            <a:off x="402687" y="2151727"/>
            <a:ext cx="10123860" cy="2277547"/>
          </a:xfrm>
          <a:prstGeom prst="rect">
            <a:avLst/>
          </a:prstGeom>
          <a:noFill/>
        </p:spPr>
        <p:txBody>
          <a:bodyPr wrap="square">
            <a:spAutoFit/>
          </a:bodyPr>
          <a:lstStyle/>
          <a:p>
            <a:pPr algn="ctr"/>
            <a:r>
              <a:rPr lang="en-US" b="1" i="0" u="sng" dirty="0">
                <a:solidFill>
                  <a:schemeClr val="bg1"/>
                </a:solidFill>
                <a:effectLst/>
                <a:latin typeface="Times New Roman" panose="02020603050405020304" pitchFamily="18" charset="0"/>
                <a:cs typeface="Times New Roman" panose="02020603050405020304" pitchFamily="18" charset="0"/>
              </a:rPr>
              <a:t>Social Media Marketing</a:t>
            </a:r>
            <a:r>
              <a:rPr lang="en-US" b="0" i="0" dirty="0">
                <a:solidFill>
                  <a:schemeClr val="bg1"/>
                </a:solidFill>
                <a:effectLst/>
                <a:latin typeface="Times New Roman" panose="02020603050405020304" pitchFamily="18" charset="0"/>
                <a:cs typeface="Times New Roman" panose="02020603050405020304" pitchFamily="18" charset="0"/>
              </a:rPr>
              <a:t>: </a:t>
            </a:r>
          </a:p>
          <a:p>
            <a:pPr algn="ctr"/>
            <a:endParaRPr lang="en-US" b="0" i="0" dirty="0">
              <a:solidFill>
                <a:schemeClr val="bg1"/>
              </a:solidFill>
              <a:effectLst/>
              <a:latin typeface="Times New Roman" panose="02020603050405020304" pitchFamily="18" charset="0"/>
              <a:cs typeface="Times New Roman" panose="02020603050405020304" pitchFamily="18" charset="0"/>
            </a:endParaRPr>
          </a:p>
          <a:p>
            <a:pPr algn="ctr"/>
            <a:r>
              <a:rPr lang="en-US" b="0" i="0" dirty="0">
                <a:solidFill>
                  <a:schemeClr val="bg1"/>
                </a:solidFill>
                <a:effectLst/>
                <a:latin typeface="Times New Roman" panose="02020603050405020304" pitchFamily="18" charset="0"/>
                <a:cs typeface="Times New Roman" panose="02020603050405020304" pitchFamily="18" charset="0"/>
              </a:rPr>
              <a:t>Social media marketing is the use of social media platforms and websites to promote a product or service. </a:t>
            </a:r>
          </a:p>
          <a:p>
            <a:pPr marL="1200150" lvl="2" indent="-285750">
              <a:buFont typeface="Arial" panose="020B0604020202020204" pitchFamily="34" charset="0"/>
              <a:buChar char="•"/>
              <a:defRPr/>
            </a:pPr>
            <a:r>
              <a:rPr lang="en-US" altLang="en-US" b="1" dirty="0">
                <a:solidFill>
                  <a:schemeClr val="bg1"/>
                </a:solidFill>
                <a:latin typeface="Times New Roman" panose="02020603050405020304" pitchFamily="18" charset="0"/>
                <a:cs typeface="Times New Roman" panose="02020603050405020304" pitchFamily="18" charset="0"/>
              </a:rPr>
              <a:t>Interactive media: </a:t>
            </a:r>
            <a:r>
              <a:rPr lang="en-US" altLang="en-US" dirty="0">
                <a:solidFill>
                  <a:schemeClr val="bg1"/>
                </a:solidFill>
                <a:latin typeface="Times New Roman" panose="02020603050405020304" pitchFamily="18" charset="0"/>
                <a:cs typeface="Times New Roman" panose="02020603050405020304" pitchFamily="18" charset="0"/>
              </a:rPr>
              <a:t>Allow users to participate in and modify the form and content of the information they receive in real time.</a:t>
            </a:r>
          </a:p>
          <a:p>
            <a:pPr marL="1200150" lvl="2" indent="-285750">
              <a:buFont typeface="Arial" panose="020B0604020202020204" pitchFamily="34" charset="0"/>
              <a:buChar char="•"/>
              <a:defRPr/>
            </a:pPr>
            <a:r>
              <a:rPr lang="en-US" altLang="en-US" b="1" dirty="0">
                <a:solidFill>
                  <a:schemeClr val="bg1"/>
                </a:solidFill>
                <a:latin typeface="Times New Roman" panose="02020603050405020304" pitchFamily="18" charset="0"/>
                <a:cs typeface="Times New Roman" panose="02020603050405020304" pitchFamily="18" charset="0"/>
              </a:rPr>
              <a:t>Using social media: </a:t>
            </a:r>
            <a:r>
              <a:rPr lang="en-US" dirty="0">
                <a:solidFill>
                  <a:schemeClr val="bg1"/>
                </a:solidFill>
                <a:latin typeface="Times New Roman" panose="02020603050405020304" pitchFamily="18" charset="0"/>
                <a:cs typeface="Times New Roman" panose="02020603050405020304" pitchFamily="18" charset="0"/>
              </a:rPr>
              <a:t>Online means of communication and interactions used to create, share, and exchange content</a:t>
            </a:r>
            <a:endParaRPr lang="en-CA" dirty="0">
              <a:solidFill>
                <a:schemeClr val="bg1"/>
              </a:solidFill>
              <a:latin typeface="Times New Roman" panose="02020603050405020304" pitchFamily="18" charset="0"/>
              <a:cs typeface="Times New Roman" panose="02020603050405020304" pitchFamily="18" charset="0"/>
            </a:endParaRPr>
          </a:p>
          <a:p>
            <a:pPr algn="ctr"/>
            <a:endParaRPr lang="en-US" sz="1600" dirty="0">
              <a:solidFill>
                <a:schemeClr val="bg1"/>
              </a:solidFill>
              <a:latin typeface="Times New Roman" panose="02020603050405020304" pitchFamily="18" charset="0"/>
              <a:cs typeface="Times New Roman" panose="02020603050405020304" pitchFamily="18" charset="0"/>
            </a:endParaRPr>
          </a:p>
        </p:txBody>
      </p:sp>
      <p:pic>
        <p:nvPicPr>
          <p:cNvPr id="9218" name="Picture 2" descr="9 Best Social Media Marketing Examples Proven to Boost Sales">
            <a:extLst>
              <a:ext uri="{FF2B5EF4-FFF2-40B4-BE49-F238E27FC236}">
                <a16:creationId xmlns:a16="http://schemas.microsoft.com/office/drawing/2014/main" id="{3EA52358-1D4C-47A2-84CD-F729CEB275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589" y="4479402"/>
            <a:ext cx="4083200" cy="2245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788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2"/>
                                        </p:tgtEl>
                                        <p:attrNameLst>
                                          <p:attrName>style.opacity</p:attrName>
                                        </p:attrNameLst>
                                      </p:cBhvr>
                                      <p:to>
                                        <p:strVal val="0.25"/>
                                      </p:to>
                                    </p:set>
                                    <p:animEffect filter="image" prLst="opacity: 0.25">
                                      <p:cBhvr rctx="IE">
                                        <p:cTn id="7" dur="indefinite"/>
                                        <p:tgtEl>
                                          <p:spTgt spid="32"/>
                                        </p:tgtEl>
                                      </p:cBhvr>
                                    </p:animEffect>
                                  </p:childTnLst>
                                </p:cTn>
                              </p:par>
                              <p:par>
                                <p:cTn id="8" presetID="9" presetClass="emph" presetSubtype="0" grpId="0" nodeType="withEffect">
                                  <p:stCondLst>
                                    <p:cond delay="0"/>
                                  </p:stCondLst>
                                  <p:childTnLst>
                                    <p:set>
                                      <p:cBhvr>
                                        <p:cTn id="9" dur="indefinite"/>
                                        <p:tgtEl>
                                          <p:spTgt spid="33"/>
                                        </p:tgtEl>
                                        <p:attrNameLst>
                                          <p:attrName>style.opacity</p:attrName>
                                        </p:attrNameLst>
                                      </p:cBhvr>
                                      <p:to>
                                        <p:strVal val="0.25"/>
                                      </p:to>
                                    </p:set>
                                    <p:animEffect filter="image" prLst="opacity: 0.25">
                                      <p:cBhvr rctx="IE">
                                        <p:cTn id="10" dur="indefinite"/>
                                        <p:tgtEl>
                                          <p:spTgt spid="33"/>
                                        </p:tgtEl>
                                      </p:cBhvr>
                                    </p:animEffect>
                                  </p:childTnLst>
                                </p:cTn>
                              </p:par>
                              <p:par>
                                <p:cTn id="11" presetID="9" presetClass="emph" presetSubtype="0" grpId="0" nodeType="withEffect">
                                  <p:stCondLst>
                                    <p:cond delay="0"/>
                                  </p:stCondLst>
                                  <p:childTnLst>
                                    <p:set>
                                      <p:cBhvr>
                                        <p:cTn id="12" dur="indefinite"/>
                                        <p:tgtEl>
                                          <p:spTgt spid="34"/>
                                        </p:tgtEl>
                                        <p:attrNameLst>
                                          <p:attrName>style.opacity</p:attrName>
                                        </p:attrNameLst>
                                      </p:cBhvr>
                                      <p:to>
                                        <p:strVal val="0.25"/>
                                      </p:to>
                                    </p:set>
                                    <p:animEffect filter="image" prLst="opacity: 0.25">
                                      <p:cBhvr rctx="IE">
                                        <p:cTn id="13" dur="indefinite"/>
                                        <p:tgtEl>
                                          <p:spTgt spid="34"/>
                                        </p:tgtEl>
                                      </p:cBhvr>
                                    </p:animEffect>
                                  </p:childTnLst>
                                </p:cTn>
                              </p:par>
                              <p:par>
                                <p:cTn id="14" presetID="9" presetClass="emph" presetSubtype="0" grpId="0" nodeType="withEffect">
                                  <p:stCondLst>
                                    <p:cond delay="0"/>
                                  </p:stCondLst>
                                  <p:childTnLst>
                                    <p:set>
                                      <p:cBhvr>
                                        <p:cTn id="15" dur="indefinite"/>
                                        <p:tgtEl>
                                          <p:spTgt spid="35"/>
                                        </p:tgtEl>
                                        <p:attrNameLst>
                                          <p:attrName>style.opacity</p:attrName>
                                        </p:attrNameLst>
                                      </p:cBhvr>
                                      <p:to>
                                        <p:strVal val="0.25"/>
                                      </p:to>
                                    </p:set>
                                    <p:animEffect filter="image" prLst="opacity: 0.25">
                                      <p:cBhvr rctx="IE">
                                        <p:cTn id="16" dur="indefinite"/>
                                        <p:tgtEl>
                                          <p:spTgt spid="35"/>
                                        </p:tgtEl>
                                      </p:cBhvr>
                                    </p:animEffect>
                                  </p:childTnLst>
                                </p:cTn>
                              </p:par>
                              <p:par>
                                <p:cTn id="17" presetID="9" presetClass="emph" presetSubtype="0" grpId="0" nodeType="withEffect">
                                  <p:stCondLst>
                                    <p:cond delay="0"/>
                                  </p:stCondLst>
                                  <p:childTnLst>
                                    <p:set>
                                      <p:cBhvr>
                                        <p:cTn id="18" dur="indefinite"/>
                                        <p:tgtEl>
                                          <p:spTgt spid="36"/>
                                        </p:tgtEl>
                                        <p:attrNameLst>
                                          <p:attrName>style.opacity</p:attrName>
                                        </p:attrNameLst>
                                      </p:cBhvr>
                                      <p:to>
                                        <p:strVal val="0.25"/>
                                      </p:to>
                                    </p:set>
                                    <p:animEffect filter="image" prLst="opacity: 0.25">
                                      <p:cBhvr rctx="IE">
                                        <p:cTn id="19" dur="indefinite"/>
                                        <p:tgtEl>
                                          <p:spTgt spid="36"/>
                                        </p:tgtEl>
                                      </p:cBhvr>
                                    </p:animEffect>
                                  </p:childTnLst>
                                </p:cTn>
                              </p:par>
                              <p:par>
                                <p:cTn id="20" presetID="9" presetClass="emph" presetSubtype="0" grpId="0" nodeType="withEffect">
                                  <p:stCondLst>
                                    <p:cond delay="0"/>
                                  </p:stCondLst>
                                  <p:childTnLst>
                                    <p:set>
                                      <p:cBhvr>
                                        <p:cTn id="21" dur="indefinite"/>
                                        <p:tgtEl>
                                          <p:spTgt spid="37"/>
                                        </p:tgtEl>
                                        <p:attrNameLst>
                                          <p:attrName>style.opacity</p:attrName>
                                        </p:attrNameLst>
                                      </p:cBhvr>
                                      <p:to>
                                        <p:strVal val="0.25"/>
                                      </p:to>
                                    </p:set>
                                    <p:animEffect filter="image" prLst="opacity: 0.25">
                                      <p:cBhvr rctx="IE">
                                        <p:cTn id="22" dur="indefinite"/>
                                        <p:tgtEl>
                                          <p:spTgt spid="37"/>
                                        </p:tgtEl>
                                      </p:cBhvr>
                                    </p:animEffect>
                                  </p:childTnLst>
                                </p:cTn>
                              </p:par>
                              <p:par>
                                <p:cTn id="23" presetID="9" presetClass="emph" presetSubtype="0" grpId="0" nodeType="withEffect">
                                  <p:stCondLst>
                                    <p:cond delay="0"/>
                                  </p:stCondLst>
                                  <p:childTnLst>
                                    <p:set>
                                      <p:cBhvr>
                                        <p:cTn id="24" dur="indefinite"/>
                                        <p:tgtEl>
                                          <p:spTgt spid="38"/>
                                        </p:tgtEl>
                                        <p:attrNameLst>
                                          <p:attrName>style.opacity</p:attrName>
                                        </p:attrNameLst>
                                      </p:cBhvr>
                                      <p:to>
                                        <p:strVal val="0.25"/>
                                      </p:to>
                                    </p:set>
                                    <p:animEffect filter="image" prLst="opacity: 0.25">
                                      <p:cBhvr rctx="IE">
                                        <p:cTn id="25" dur="indefinite"/>
                                        <p:tgtEl>
                                          <p:spTgt spid="38"/>
                                        </p:tgtEl>
                                      </p:cBhvr>
                                    </p:animEffect>
                                  </p:childTnLst>
                                </p:cTn>
                              </p:par>
                              <p:par>
                                <p:cTn id="26" presetID="9" presetClass="emph" presetSubtype="0" grpId="0" nodeType="withEffect">
                                  <p:stCondLst>
                                    <p:cond delay="0"/>
                                  </p:stCondLst>
                                  <p:childTnLst>
                                    <p:set>
                                      <p:cBhvr>
                                        <p:cTn id="27" dur="indefinite"/>
                                        <p:tgtEl>
                                          <p:spTgt spid="39"/>
                                        </p:tgtEl>
                                        <p:attrNameLst>
                                          <p:attrName>style.opacity</p:attrName>
                                        </p:attrNameLst>
                                      </p:cBhvr>
                                      <p:to>
                                        <p:strVal val="0.25"/>
                                      </p:to>
                                    </p:set>
                                    <p:animEffect filter="image" prLst="opacity: 0.25">
                                      <p:cBhvr rctx="IE">
                                        <p:cTn id="28" dur="indefinite"/>
                                        <p:tgtEl>
                                          <p:spTgt spid="39"/>
                                        </p:tgtEl>
                                      </p:cBhvr>
                                    </p:animEffect>
                                  </p:childTnLst>
                                </p:cTn>
                              </p:par>
                              <p:par>
                                <p:cTn id="29" presetID="9" presetClass="emph" presetSubtype="0" grpId="0" nodeType="withEffect">
                                  <p:stCondLst>
                                    <p:cond delay="0"/>
                                  </p:stCondLst>
                                  <p:childTnLst>
                                    <p:set>
                                      <p:cBhvr>
                                        <p:cTn id="30" dur="indefinite"/>
                                        <p:tgtEl>
                                          <p:spTgt spid="40"/>
                                        </p:tgtEl>
                                        <p:attrNameLst>
                                          <p:attrName>style.opacity</p:attrName>
                                        </p:attrNameLst>
                                      </p:cBhvr>
                                      <p:to>
                                        <p:strVal val="0.25"/>
                                      </p:to>
                                    </p:set>
                                    <p:animEffect filter="image" prLst="opacity: 0.25">
                                      <p:cBhvr rctx="IE">
                                        <p:cTn id="31" dur="indefinite"/>
                                        <p:tgtEl>
                                          <p:spTgt spid="40"/>
                                        </p:tgtEl>
                                      </p:cBhvr>
                                    </p:animEffect>
                                  </p:childTnLst>
                                </p:cTn>
                              </p:par>
                              <p:par>
                                <p:cTn id="32" presetID="9" presetClass="emph" presetSubtype="0" grpId="0" nodeType="withEffect">
                                  <p:stCondLst>
                                    <p:cond delay="0"/>
                                  </p:stCondLst>
                                  <p:childTnLst>
                                    <p:set>
                                      <p:cBhvr>
                                        <p:cTn id="33" dur="indefinite"/>
                                        <p:tgtEl>
                                          <p:spTgt spid="41"/>
                                        </p:tgtEl>
                                        <p:attrNameLst>
                                          <p:attrName>style.opacity</p:attrName>
                                        </p:attrNameLst>
                                      </p:cBhvr>
                                      <p:to>
                                        <p:strVal val="0.25"/>
                                      </p:to>
                                    </p:set>
                                    <p:animEffect filter="image" prLst="opacity: 0.25">
                                      <p:cBhvr rctx="IE">
                                        <p:cTn id="34" dur="indefinite"/>
                                        <p:tgtEl>
                                          <p:spTgt spid="41"/>
                                        </p:tgtEl>
                                      </p:cBhvr>
                                    </p:animEffect>
                                  </p:childTnLst>
                                </p:cTn>
                              </p:par>
                              <p:par>
                                <p:cTn id="35" presetID="9" presetClass="emph" presetSubtype="0" grpId="0" nodeType="withEffect">
                                  <p:stCondLst>
                                    <p:cond delay="0"/>
                                  </p:stCondLst>
                                  <p:childTnLst>
                                    <p:set>
                                      <p:cBhvr>
                                        <p:cTn id="36" dur="indefinite"/>
                                        <p:tgtEl>
                                          <p:spTgt spid="44"/>
                                        </p:tgtEl>
                                        <p:attrNameLst>
                                          <p:attrName>style.opacity</p:attrName>
                                        </p:attrNameLst>
                                      </p:cBhvr>
                                      <p:to>
                                        <p:strVal val="0.25"/>
                                      </p:to>
                                    </p:set>
                                    <p:animEffect filter="image" prLst="opacity: 0.25">
                                      <p:cBhvr rctx="IE">
                                        <p:cTn id="37" dur="indefinite"/>
                                        <p:tgtEl>
                                          <p:spTgt spid="44"/>
                                        </p:tgtEl>
                                      </p:cBhvr>
                                    </p:animEffect>
                                  </p:childTnLst>
                                </p:cTn>
                              </p:par>
                              <p:par>
                                <p:cTn id="38" presetID="9" presetClass="emph" presetSubtype="0" grpId="0" nodeType="withEffect">
                                  <p:stCondLst>
                                    <p:cond delay="0"/>
                                  </p:stCondLst>
                                  <p:childTnLst>
                                    <p:set>
                                      <p:cBhvr>
                                        <p:cTn id="39" dur="indefinite"/>
                                        <p:tgtEl>
                                          <p:spTgt spid="45"/>
                                        </p:tgtEl>
                                        <p:attrNameLst>
                                          <p:attrName>style.opacity</p:attrName>
                                        </p:attrNameLst>
                                      </p:cBhvr>
                                      <p:to>
                                        <p:strVal val="0.25"/>
                                      </p:to>
                                    </p:set>
                                    <p:animEffect filter="image" prLst="opacity: 0.25">
                                      <p:cBhvr rctx="IE">
                                        <p:cTn id="40" dur="indefinite"/>
                                        <p:tgtEl>
                                          <p:spTgt spid="45"/>
                                        </p:tgtEl>
                                      </p:cBhvr>
                                    </p:animEffect>
                                  </p:childTnLst>
                                </p:cTn>
                              </p:par>
                              <p:par>
                                <p:cTn id="41" presetID="9" presetClass="emph" presetSubtype="0" grpId="0" nodeType="withEffect">
                                  <p:stCondLst>
                                    <p:cond delay="0"/>
                                  </p:stCondLst>
                                  <p:childTnLst>
                                    <p:set>
                                      <p:cBhvr>
                                        <p:cTn id="42" dur="indefinite"/>
                                        <p:tgtEl>
                                          <p:spTgt spid="46"/>
                                        </p:tgtEl>
                                        <p:attrNameLst>
                                          <p:attrName>style.opacity</p:attrName>
                                        </p:attrNameLst>
                                      </p:cBhvr>
                                      <p:to>
                                        <p:strVal val="0.25"/>
                                      </p:to>
                                    </p:set>
                                    <p:animEffect filter="image" prLst="opacity: 0.25">
                                      <p:cBhvr rctx="IE">
                                        <p:cTn id="43" dur="indefinite"/>
                                        <p:tgtEl>
                                          <p:spTgt spid="46"/>
                                        </p:tgtEl>
                                      </p:cBhvr>
                                    </p:animEffect>
                                  </p:childTnLst>
                                </p:cTn>
                              </p:par>
                              <p:par>
                                <p:cTn id="44" presetID="9" presetClass="emph" presetSubtype="0" grpId="0" nodeType="withEffect">
                                  <p:stCondLst>
                                    <p:cond delay="0"/>
                                  </p:stCondLst>
                                  <p:childTnLst>
                                    <p:set>
                                      <p:cBhvr>
                                        <p:cTn id="45" dur="indefinite"/>
                                        <p:tgtEl>
                                          <p:spTgt spid="47"/>
                                        </p:tgtEl>
                                        <p:attrNameLst>
                                          <p:attrName>style.opacity</p:attrName>
                                        </p:attrNameLst>
                                      </p:cBhvr>
                                      <p:to>
                                        <p:strVal val="0.25"/>
                                      </p:to>
                                    </p:set>
                                    <p:animEffect filter="image" prLst="opacity: 0.25">
                                      <p:cBhvr rctx="IE">
                                        <p:cTn id="46" dur="indefinite"/>
                                        <p:tgtEl>
                                          <p:spTgt spid="4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par>
                                <p:cTn id="52" presetID="10" presetClass="entr" presetSubtype="0" fill="hold" nodeType="withEffect">
                                  <p:stCondLst>
                                    <p:cond delay="0"/>
                                  </p:stCondLst>
                                  <p:childTnLst>
                                    <p:set>
                                      <p:cBhvr>
                                        <p:cTn id="53" dur="1" fill="hold">
                                          <p:stCondLst>
                                            <p:cond delay="0"/>
                                          </p:stCondLst>
                                        </p:cTn>
                                        <p:tgtEl>
                                          <p:spTgt spid="9218"/>
                                        </p:tgtEl>
                                        <p:attrNameLst>
                                          <p:attrName>style.visibility</p:attrName>
                                        </p:attrNameLst>
                                      </p:cBhvr>
                                      <p:to>
                                        <p:strVal val="visible"/>
                                      </p:to>
                                    </p:set>
                                    <p:animEffect transition="in" filter="fade">
                                      <p:cBhvr>
                                        <p:cTn id="54"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4" grpId="0" animBg="1"/>
      <p:bldP spid="45" grpId="0" animBg="1"/>
      <p:bldP spid="46" grpId="0" animBg="1"/>
      <p:bldP spid="47" grpId="0" animBg="1"/>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sp>
        <p:nvSpPr>
          <p:cNvPr id="52" name="TextBox 51">
            <a:extLst>
              <a:ext uri="{FF2B5EF4-FFF2-40B4-BE49-F238E27FC236}">
                <a16:creationId xmlns:a16="http://schemas.microsoft.com/office/drawing/2014/main" id="{7524006F-8197-48B7-8F45-7C1F4F286409}"/>
              </a:ext>
            </a:extLst>
          </p:cNvPr>
          <p:cNvSpPr txBox="1"/>
          <p:nvPr/>
        </p:nvSpPr>
        <p:spPr>
          <a:xfrm>
            <a:off x="329238" y="2198124"/>
            <a:ext cx="8734273" cy="2817181"/>
          </a:xfrm>
          <a:prstGeom prst="rect">
            <a:avLst/>
          </a:prstGeom>
          <a:noFill/>
        </p:spPr>
        <p:txBody>
          <a:bodyPr wrap="square">
            <a:spAutoFit/>
          </a:bodyPr>
          <a:lstStyle/>
          <a:p>
            <a:pPr marL="0" marR="0" lvl="0" indent="0" algn="ctr" defTabSz="457207" rtl="0" eaLnBrk="1" fontAlgn="auto" latinLnBrk="0" hangingPunct="1">
              <a:lnSpc>
                <a:spcPct val="80000"/>
              </a:lnSpc>
              <a:spcBef>
                <a:spcPts val="1000"/>
              </a:spcBef>
              <a:spcAft>
                <a:spcPts val="0"/>
              </a:spcAft>
              <a:buClr>
                <a:srgbClr val="1E5155">
                  <a:lumMod val="40000"/>
                  <a:lumOff val="60000"/>
                </a:srgbClr>
              </a:buClr>
              <a:buSzPct val="80000"/>
              <a:buFont typeface="Arial" panose="020B0604020202020204" pitchFamily="34" charset="0"/>
              <a:buNone/>
              <a:tabLst/>
              <a:defRPr/>
            </a:pPr>
            <a:r>
              <a:rPr kumimoji="0" lang="en-US" altLang="en-US"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Building good relations with the company’s various publics by obtaining favorable publicity, building up a good corporate image and handling or heading off unfavorable rumor stories and events.</a:t>
            </a:r>
          </a:p>
          <a:p>
            <a:pPr marL="0" marR="0" lvl="0" indent="0" algn="ctr" defTabSz="457207" rtl="0" eaLnBrk="1" fontAlgn="auto" latinLnBrk="0" hangingPunct="1">
              <a:lnSpc>
                <a:spcPct val="80000"/>
              </a:lnSpc>
              <a:spcBef>
                <a:spcPts val="1000"/>
              </a:spcBef>
              <a:spcAft>
                <a:spcPts val="0"/>
              </a:spcAft>
              <a:buClr>
                <a:srgbClr val="1E5155">
                  <a:lumMod val="40000"/>
                  <a:lumOff val="60000"/>
                </a:srgbClr>
              </a:buClr>
              <a:buSzPct val="80000"/>
              <a:buFont typeface="Arial" panose="020B0604020202020204" pitchFamily="34" charset="0"/>
              <a:buNone/>
              <a:tabLst/>
              <a:defRPr/>
            </a:pPr>
            <a:endParaRPr lang="en-US" altLang="en-US" dirty="0">
              <a:solidFill>
                <a:schemeClr val="bg1"/>
              </a:solidFill>
              <a:latin typeface="Times New Roman" panose="02020603050405020304" pitchFamily="18" charset="0"/>
              <a:ea typeface="+mj-ea"/>
              <a:cs typeface="Times New Roman" panose="02020603050405020304" pitchFamily="18" charset="0"/>
            </a:endParaRPr>
          </a:p>
          <a:p>
            <a:pPr marL="285750"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Highly credible</a:t>
            </a:r>
          </a:p>
          <a:p>
            <a:pPr marL="285750"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Many forms: news stories, news features, events and sponsorships etc.</a:t>
            </a:r>
          </a:p>
          <a:p>
            <a:pPr marL="285750"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Reaches many prospects missed via other forms of promotion</a:t>
            </a:r>
          </a:p>
          <a:p>
            <a:pPr marL="285750"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Dramatizes company or benefits</a:t>
            </a:r>
          </a:p>
          <a:p>
            <a:pPr marL="285750" indent="-285750">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Often the most underused element in the promotional mix</a:t>
            </a:r>
          </a:p>
          <a:p>
            <a:pPr marL="0" marR="0" lvl="0" indent="0" algn="ctr" defTabSz="457207" rtl="0" eaLnBrk="1" fontAlgn="auto" latinLnBrk="0" hangingPunct="1">
              <a:lnSpc>
                <a:spcPct val="80000"/>
              </a:lnSpc>
              <a:spcBef>
                <a:spcPts val="1000"/>
              </a:spcBef>
              <a:spcAft>
                <a:spcPts val="0"/>
              </a:spcAft>
              <a:buClr>
                <a:srgbClr val="1E5155">
                  <a:lumMod val="40000"/>
                  <a:lumOff val="60000"/>
                </a:srgbClr>
              </a:buClr>
              <a:buSzPct val="80000"/>
              <a:buFont typeface="Arial" panose="020B0604020202020204" pitchFamily="34" charset="0"/>
              <a:buNone/>
              <a:tabLst/>
              <a:defRPr/>
            </a:pPr>
            <a:endParaRPr kumimoji="0" lang="en-US" altLang="en-US" sz="1600" b="0" i="0" u="none" strike="noStrike" kern="1200" cap="none" spc="0" normalizeH="0" baseline="0" noProof="0" dirty="0">
              <a:ln>
                <a:noFill/>
              </a:ln>
              <a:solidFill>
                <a:prstClr val="white"/>
              </a:solidFill>
              <a:effectLst/>
              <a:uLnTx/>
              <a:uFillTx/>
              <a:latin typeface="Times New Roman" panose="02020603050405020304" pitchFamily="18" charset="0"/>
              <a:ea typeface="+mj-ea"/>
              <a:cs typeface="Times New Roman" panose="02020603050405020304" pitchFamily="18" charset="0"/>
            </a:endParaRPr>
          </a:p>
        </p:txBody>
      </p:sp>
      <p:pic>
        <p:nvPicPr>
          <p:cNvPr id="9222" name="Picture 6" descr="The ABC&amp;#39;s of Public Relations">
            <a:extLst>
              <a:ext uri="{FF2B5EF4-FFF2-40B4-BE49-F238E27FC236}">
                <a16:creationId xmlns:a16="http://schemas.microsoft.com/office/drawing/2014/main" id="{8370D3A2-1E14-4C5C-A1A5-1BE8C663314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344691" y="4267200"/>
            <a:ext cx="3603928" cy="2402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306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2"/>
                                        </p:tgtEl>
                                        <p:attrNameLst>
                                          <p:attrName>style.opacity</p:attrName>
                                        </p:attrNameLst>
                                      </p:cBhvr>
                                      <p:to>
                                        <p:strVal val="0.25"/>
                                      </p:to>
                                    </p:set>
                                    <p:animEffect filter="image" prLst="opacity: 0.25">
                                      <p:cBhvr rctx="IE">
                                        <p:cTn id="7" dur="indefinite"/>
                                        <p:tgtEl>
                                          <p:spTgt spid="32"/>
                                        </p:tgtEl>
                                      </p:cBhvr>
                                    </p:animEffect>
                                  </p:childTnLst>
                                </p:cTn>
                              </p:par>
                              <p:par>
                                <p:cTn id="8" presetID="9" presetClass="emph" presetSubtype="0" grpId="0" nodeType="withEffect">
                                  <p:stCondLst>
                                    <p:cond delay="0"/>
                                  </p:stCondLst>
                                  <p:childTnLst>
                                    <p:set>
                                      <p:cBhvr>
                                        <p:cTn id="9" dur="indefinite"/>
                                        <p:tgtEl>
                                          <p:spTgt spid="33"/>
                                        </p:tgtEl>
                                        <p:attrNameLst>
                                          <p:attrName>style.opacity</p:attrName>
                                        </p:attrNameLst>
                                      </p:cBhvr>
                                      <p:to>
                                        <p:strVal val="0.25"/>
                                      </p:to>
                                    </p:set>
                                    <p:animEffect filter="image" prLst="opacity: 0.25">
                                      <p:cBhvr rctx="IE">
                                        <p:cTn id="10" dur="indefinite"/>
                                        <p:tgtEl>
                                          <p:spTgt spid="33"/>
                                        </p:tgtEl>
                                      </p:cBhvr>
                                    </p:animEffect>
                                  </p:childTnLst>
                                </p:cTn>
                              </p:par>
                              <p:par>
                                <p:cTn id="11" presetID="9" presetClass="emph" presetSubtype="0" grpId="0" nodeType="withEffect">
                                  <p:stCondLst>
                                    <p:cond delay="0"/>
                                  </p:stCondLst>
                                  <p:childTnLst>
                                    <p:set>
                                      <p:cBhvr>
                                        <p:cTn id="12" dur="indefinite"/>
                                        <p:tgtEl>
                                          <p:spTgt spid="34"/>
                                        </p:tgtEl>
                                        <p:attrNameLst>
                                          <p:attrName>style.opacity</p:attrName>
                                        </p:attrNameLst>
                                      </p:cBhvr>
                                      <p:to>
                                        <p:strVal val="0.25"/>
                                      </p:to>
                                    </p:set>
                                    <p:animEffect filter="image" prLst="opacity: 0.25">
                                      <p:cBhvr rctx="IE">
                                        <p:cTn id="13" dur="indefinite"/>
                                        <p:tgtEl>
                                          <p:spTgt spid="34"/>
                                        </p:tgtEl>
                                      </p:cBhvr>
                                    </p:animEffect>
                                  </p:childTnLst>
                                </p:cTn>
                              </p:par>
                              <p:par>
                                <p:cTn id="14" presetID="9" presetClass="emph" presetSubtype="0" grpId="0" nodeType="withEffect">
                                  <p:stCondLst>
                                    <p:cond delay="0"/>
                                  </p:stCondLst>
                                  <p:childTnLst>
                                    <p:set>
                                      <p:cBhvr>
                                        <p:cTn id="15" dur="indefinite"/>
                                        <p:tgtEl>
                                          <p:spTgt spid="35"/>
                                        </p:tgtEl>
                                        <p:attrNameLst>
                                          <p:attrName>style.opacity</p:attrName>
                                        </p:attrNameLst>
                                      </p:cBhvr>
                                      <p:to>
                                        <p:strVal val="0.25"/>
                                      </p:to>
                                    </p:set>
                                    <p:animEffect filter="image" prLst="opacity: 0.25">
                                      <p:cBhvr rctx="IE">
                                        <p:cTn id="16" dur="indefinite"/>
                                        <p:tgtEl>
                                          <p:spTgt spid="35"/>
                                        </p:tgtEl>
                                      </p:cBhvr>
                                    </p:animEffect>
                                  </p:childTnLst>
                                </p:cTn>
                              </p:par>
                              <p:par>
                                <p:cTn id="17" presetID="9" presetClass="emph" presetSubtype="0" grpId="0" nodeType="withEffect">
                                  <p:stCondLst>
                                    <p:cond delay="0"/>
                                  </p:stCondLst>
                                  <p:childTnLst>
                                    <p:set>
                                      <p:cBhvr>
                                        <p:cTn id="18" dur="indefinite"/>
                                        <p:tgtEl>
                                          <p:spTgt spid="36"/>
                                        </p:tgtEl>
                                        <p:attrNameLst>
                                          <p:attrName>style.opacity</p:attrName>
                                        </p:attrNameLst>
                                      </p:cBhvr>
                                      <p:to>
                                        <p:strVal val="0.25"/>
                                      </p:to>
                                    </p:set>
                                    <p:animEffect filter="image" prLst="opacity: 0.25">
                                      <p:cBhvr rctx="IE">
                                        <p:cTn id="19" dur="indefinite"/>
                                        <p:tgtEl>
                                          <p:spTgt spid="36"/>
                                        </p:tgtEl>
                                      </p:cBhvr>
                                    </p:animEffect>
                                  </p:childTnLst>
                                </p:cTn>
                              </p:par>
                              <p:par>
                                <p:cTn id="20" presetID="9" presetClass="emph" presetSubtype="0" grpId="0" nodeType="withEffect">
                                  <p:stCondLst>
                                    <p:cond delay="0"/>
                                  </p:stCondLst>
                                  <p:childTnLst>
                                    <p:set>
                                      <p:cBhvr>
                                        <p:cTn id="21" dur="indefinite"/>
                                        <p:tgtEl>
                                          <p:spTgt spid="37"/>
                                        </p:tgtEl>
                                        <p:attrNameLst>
                                          <p:attrName>style.opacity</p:attrName>
                                        </p:attrNameLst>
                                      </p:cBhvr>
                                      <p:to>
                                        <p:strVal val="0.25"/>
                                      </p:to>
                                    </p:set>
                                    <p:animEffect filter="image" prLst="opacity: 0.25">
                                      <p:cBhvr rctx="IE">
                                        <p:cTn id="22" dur="indefinite"/>
                                        <p:tgtEl>
                                          <p:spTgt spid="37"/>
                                        </p:tgtEl>
                                      </p:cBhvr>
                                    </p:animEffect>
                                  </p:childTnLst>
                                </p:cTn>
                              </p:par>
                              <p:par>
                                <p:cTn id="23" presetID="9" presetClass="emph" presetSubtype="0" grpId="0" nodeType="withEffect">
                                  <p:stCondLst>
                                    <p:cond delay="0"/>
                                  </p:stCondLst>
                                  <p:childTnLst>
                                    <p:set>
                                      <p:cBhvr>
                                        <p:cTn id="24" dur="indefinite"/>
                                        <p:tgtEl>
                                          <p:spTgt spid="38"/>
                                        </p:tgtEl>
                                        <p:attrNameLst>
                                          <p:attrName>style.opacity</p:attrName>
                                        </p:attrNameLst>
                                      </p:cBhvr>
                                      <p:to>
                                        <p:strVal val="0.25"/>
                                      </p:to>
                                    </p:set>
                                    <p:animEffect filter="image" prLst="opacity: 0.25">
                                      <p:cBhvr rctx="IE">
                                        <p:cTn id="25" dur="indefinite"/>
                                        <p:tgtEl>
                                          <p:spTgt spid="38"/>
                                        </p:tgtEl>
                                      </p:cBhvr>
                                    </p:animEffect>
                                  </p:childTnLst>
                                </p:cTn>
                              </p:par>
                              <p:par>
                                <p:cTn id="26" presetID="9" presetClass="emph" presetSubtype="0" grpId="0" nodeType="withEffect">
                                  <p:stCondLst>
                                    <p:cond delay="0"/>
                                  </p:stCondLst>
                                  <p:childTnLst>
                                    <p:set>
                                      <p:cBhvr>
                                        <p:cTn id="27" dur="indefinite"/>
                                        <p:tgtEl>
                                          <p:spTgt spid="39"/>
                                        </p:tgtEl>
                                        <p:attrNameLst>
                                          <p:attrName>style.opacity</p:attrName>
                                        </p:attrNameLst>
                                      </p:cBhvr>
                                      <p:to>
                                        <p:strVal val="0.25"/>
                                      </p:to>
                                    </p:set>
                                    <p:animEffect filter="image" prLst="opacity: 0.25">
                                      <p:cBhvr rctx="IE">
                                        <p:cTn id="28" dur="indefinite"/>
                                        <p:tgtEl>
                                          <p:spTgt spid="39"/>
                                        </p:tgtEl>
                                      </p:cBhvr>
                                    </p:animEffect>
                                  </p:childTnLst>
                                </p:cTn>
                              </p:par>
                              <p:par>
                                <p:cTn id="29" presetID="9" presetClass="emph" presetSubtype="0" grpId="0" nodeType="withEffect">
                                  <p:stCondLst>
                                    <p:cond delay="0"/>
                                  </p:stCondLst>
                                  <p:childTnLst>
                                    <p:set>
                                      <p:cBhvr>
                                        <p:cTn id="30" dur="indefinite"/>
                                        <p:tgtEl>
                                          <p:spTgt spid="40"/>
                                        </p:tgtEl>
                                        <p:attrNameLst>
                                          <p:attrName>style.opacity</p:attrName>
                                        </p:attrNameLst>
                                      </p:cBhvr>
                                      <p:to>
                                        <p:strVal val="0.25"/>
                                      </p:to>
                                    </p:set>
                                    <p:animEffect filter="image" prLst="opacity: 0.25">
                                      <p:cBhvr rctx="IE">
                                        <p:cTn id="31" dur="indefinite"/>
                                        <p:tgtEl>
                                          <p:spTgt spid="40"/>
                                        </p:tgtEl>
                                      </p:cBhvr>
                                    </p:animEffect>
                                  </p:childTnLst>
                                </p:cTn>
                              </p:par>
                              <p:par>
                                <p:cTn id="32" presetID="9" presetClass="emph" presetSubtype="0" grpId="0" nodeType="withEffect">
                                  <p:stCondLst>
                                    <p:cond delay="0"/>
                                  </p:stCondLst>
                                  <p:childTnLst>
                                    <p:set>
                                      <p:cBhvr>
                                        <p:cTn id="33" dur="indefinite"/>
                                        <p:tgtEl>
                                          <p:spTgt spid="41"/>
                                        </p:tgtEl>
                                        <p:attrNameLst>
                                          <p:attrName>style.opacity</p:attrName>
                                        </p:attrNameLst>
                                      </p:cBhvr>
                                      <p:to>
                                        <p:strVal val="0.25"/>
                                      </p:to>
                                    </p:set>
                                    <p:animEffect filter="image" prLst="opacity: 0.25">
                                      <p:cBhvr rctx="IE">
                                        <p:cTn id="34" dur="indefinite"/>
                                        <p:tgtEl>
                                          <p:spTgt spid="41"/>
                                        </p:tgtEl>
                                      </p:cBhvr>
                                    </p:animEffect>
                                  </p:childTnLst>
                                </p:cTn>
                              </p:par>
                              <p:par>
                                <p:cTn id="35" presetID="9" presetClass="emph" presetSubtype="0" grpId="0" nodeType="withEffect">
                                  <p:stCondLst>
                                    <p:cond delay="0"/>
                                  </p:stCondLst>
                                  <p:childTnLst>
                                    <p:set>
                                      <p:cBhvr>
                                        <p:cTn id="36" dur="indefinite"/>
                                        <p:tgtEl>
                                          <p:spTgt spid="42"/>
                                        </p:tgtEl>
                                        <p:attrNameLst>
                                          <p:attrName>style.opacity</p:attrName>
                                        </p:attrNameLst>
                                      </p:cBhvr>
                                      <p:to>
                                        <p:strVal val="0.25"/>
                                      </p:to>
                                    </p:set>
                                    <p:animEffect filter="image" prLst="opacity: 0.25">
                                      <p:cBhvr rctx="IE">
                                        <p:cTn id="37" dur="indefinite"/>
                                        <p:tgtEl>
                                          <p:spTgt spid="42"/>
                                        </p:tgtEl>
                                      </p:cBhvr>
                                    </p:animEffect>
                                  </p:childTnLst>
                                </p:cTn>
                              </p:par>
                              <p:par>
                                <p:cTn id="38" presetID="9" presetClass="emph" presetSubtype="0" grpId="0" nodeType="withEffect">
                                  <p:stCondLst>
                                    <p:cond delay="0"/>
                                  </p:stCondLst>
                                  <p:childTnLst>
                                    <p:set>
                                      <p:cBhvr>
                                        <p:cTn id="39" dur="indefinite"/>
                                        <p:tgtEl>
                                          <p:spTgt spid="43"/>
                                        </p:tgtEl>
                                        <p:attrNameLst>
                                          <p:attrName>style.opacity</p:attrName>
                                        </p:attrNameLst>
                                      </p:cBhvr>
                                      <p:to>
                                        <p:strVal val="0.25"/>
                                      </p:to>
                                    </p:set>
                                    <p:animEffect filter="image" prLst="opacity: 0.25">
                                      <p:cBhvr rctx="IE">
                                        <p:cTn id="40" dur="indefinite"/>
                                        <p:tgtEl>
                                          <p:spTgt spid="43"/>
                                        </p:tgtEl>
                                      </p:cBhvr>
                                    </p:animEffect>
                                  </p:childTnLst>
                                </p:cTn>
                              </p:par>
                              <p:par>
                                <p:cTn id="41" presetID="9" presetClass="emph" presetSubtype="0" grpId="0" nodeType="withEffect">
                                  <p:stCondLst>
                                    <p:cond delay="0"/>
                                  </p:stCondLst>
                                  <p:childTnLst>
                                    <p:set>
                                      <p:cBhvr>
                                        <p:cTn id="42" dur="indefinite"/>
                                        <p:tgtEl>
                                          <p:spTgt spid="47"/>
                                        </p:tgtEl>
                                        <p:attrNameLst>
                                          <p:attrName>style.opacity</p:attrName>
                                        </p:attrNameLst>
                                      </p:cBhvr>
                                      <p:to>
                                        <p:strVal val="0.25"/>
                                      </p:to>
                                    </p:set>
                                    <p:animEffect filter="image" prLst="opacity: 0.25">
                                      <p:cBhvr rctx="IE">
                                        <p:cTn id="43" dur="indefinite"/>
                                        <p:tgtEl>
                                          <p:spTgt spid="47"/>
                                        </p:tgtEl>
                                      </p:cBhvr>
                                    </p:animEffect>
                                  </p:childTnLst>
                                </p:cTn>
                              </p:par>
                              <p:par>
                                <p:cTn id="44" presetID="9" presetClass="emph" presetSubtype="0" grpId="0" nodeType="withEffect">
                                  <p:stCondLst>
                                    <p:cond delay="0"/>
                                  </p:stCondLst>
                                  <p:childTnLst>
                                    <p:set>
                                      <p:cBhvr>
                                        <p:cTn id="45" dur="indefinite"/>
                                        <p:tgtEl>
                                          <p:spTgt spid="46"/>
                                        </p:tgtEl>
                                        <p:attrNameLst>
                                          <p:attrName>style.opacity</p:attrName>
                                        </p:attrNameLst>
                                      </p:cBhvr>
                                      <p:to>
                                        <p:strVal val="0.25"/>
                                      </p:to>
                                    </p:set>
                                    <p:animEffect filter="image" prLst="opacity: 0.25">
                                      <p:cBhvr rctx="IE">
                                        <p:cTn id="46" dur="indefinite"/>
                                        <p:tgtEl>
                                          <p:spTgt spid="4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0" presetClass="entr" presetSubtype="0" fill="hold" nodeType="withEffect">
                                  <p:stCondLst>
                                    <p:cond delay="0"/>
                                  </p:stCondLst>
                                  <p:childTnLst>
                                    <p:set>
                                      <p:cBhvr>
                                        <p:cTn id="53" dur="1" fill="hold">
                                          <p:stCondLst>
                                            <p:cond delay="0"/>
                                          </p:stCondLst>
                                        </p:cTn>
                                        <p:tgtEl>
                                          <p:spTgt spid="9222"/>
                                        </p:tgtEl>
                                        <p:attrNameLst>
                                          <p:attrName>style.visibility</p:attrName>
                                        </p:attrNameLst>
                                      </p:cBhvr>
                                      <p:to>
                                        <p:strVal val="visible"/>
                                      </p:to>
                                    </p:set>
                                    <p:animEffect transition="in" filter="fade">
                                      <p:cBhvr>
                                        <p:cTn id="54"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6" grpId="0" animBg="1"/>
      <p:bldP spid="47" grpId="0" animBg="1"/>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pic>
        <p:nvPicPr>
          <p:cNvPr id="11266" name="Picture 2" descr="Daraz named Bangladesh cricket team sponsor | Dhaka Tribune">
            <a:extLst>
              <a:ext uri="{FF2B5EF4-FFF2-40B4-BE49-F238E27FC236}">
                <a16:creationId xmlns:a16="http://schemas.microsoft.com/office/drawing/2014/main" id="{AEA621A8-51AE-4B7D-AC17-8BDE602C33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179" y="3447171"/>
            <a:ext cx="5239639" cy="23482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DBDD801-5A82-4AAA-85EF-5AF24B9E18BE}"/>
              </a:ext>
            </a:extLst>
          </p:cNvPr>
          <p:cNvSpPr txBox="1"/>
          <p:nvPr/>
        </p:nvSpPr>
        <p:spPr>
          <a:xfrm>
            <a:off x="2917380" y="6387217"/>
            <a:ext cx="6930994" cy="369332"/>
          </a:xfrm>
          <a:prstGeom prst="rect">
            <a:avLst/>
          </a:prstGeom>
          <a:noFill/>
        </p:spPr>
        <p:txBody>
          <a:bodyPr wrap="square" rtlCol="0">
            <a:spAutoFit/>
          </a:bodyPr>
          <a:lstStyle/>
          <a:p>
            <a:r>
              <a:rPr lang="en-US" dirty="0"/>
              <a:t>DARAZ BANGLADESH – Sponsor of Bangladesh Cricket Team</a:t>
            </a:r>
          </a:p>
        </p:txBody>
      </p:sp>
      <p:sp>
        <p:nvSpPr>
          <p:cNvPr id="25" name="TextBox 24">
            <a:extLst>
              <a:ext uri="{FF2B5EF4-FFF2-40B4-BE49-F238E27FC236}">
                <a16:creationId xmlns:a16="http://schemas.microsoft.com/office/drawing/2014/main" id="{0778D833-C364-474A-BA4E-1BE41B87B6BB}"/>
              </a:ext>
            </a:extLst>
          </p:cNvPr>
          <p:cNvSpPr txBox="1"/>
          <p:nvPr/>
        </p:nvSpPr>
        <p:spPr>
          <a:xfrm>
            <a:off x="856142" y="2014158"/>
            <a:ext cx="10479715" cy="1200329"/>
          </a:xfrm>
          <a:prstGeom prst="rect">
            <a:avLst/>
          </a:prstGeom>
          <a:noFill/>
        </p:spPr>
        <p:txBody>
          <a:bodyPr wrap="square">
            <a:spAutoFit/>
          </a:bodyPr>
          <a:lstStyle/>
          <a:p>
            <a:pPr algn="ctr"/>
            <a:r>
              <a:rPr lang="en-US" b="0" i="0" dirty="0">
                <a:solidFill>
                  <a:schemeClr val="bg1"/>
                </a:solidFill>
                <a:effectLst/>
                <a:latin typeface="Times New Roman" panose="02020603050405020304" pitchFamily="18" charset="0"/>
                <a:cs typeface="Times New Roman" panose="02020603050405020304" pitchFamily="18" charset="0"/>
              </a:rPr>
              <a:t>Sponsorship</a:t>
            </a:r>
            <a:r>
              <a:rPr lang="en-US" b="0" i="0" baseline="30000" dirty="0">
                <a:solidFill>
                  <a:schemeClr val="bg1"/>
                </a:solidFill>
                <a:effectLst/>
                <a:latin typeface="Times New Roman" panose="02020603050405020304" pitchFamily="18" charset="0"/>
                <a:cs typeface="Times New Roman" panose="02020603050405020304" pitchFamily="18" charset="0"/>
              </a:rPr>
              <a:t> </a:t>
            </a:r>
            <a:r>
              <a:rPr lang="en-US" b="0" i="0" dirty="0">
                <a:solidFill>
                  <a:schemeClr val="bg1"/>
                </a:solidFill>
                <a:effectLst/>
                <a:latin typeface="Times New Roman" panose="02020603050405020304" pitchFamily="18" charset="0"/>
                <a:cs typeface="Times New Roman" panose="02020603050405020304" pitchFamily="18" charset="0"/>
              </a:rPr>
              <a:t>is a cash and/or in-kind fee paid to a property (typically in sports, arts, entertainment or causes) in return for access to the exploitable commercial potential associated with that property.</a:t>
            </a:r>
          </a:p>
          <a:p>
            <a:pPr algn="ctr"/>
            <a:r>
              <a:rPr lang="en-US" b="0" i="0" dirty="0">
                <a:solidFill>
                  <a:schemeClr val="bg1"/>
                </a:solidFill>
                <a:effectLst/>
                <a:latin typeface="Times New Roman" panose="02020603050405020304" pitchFamily="18" charset="0"/>
                <a:cs typeface="Times New Roman" panose="02020603050405020304" pitchFamily="18" charset="0"/>
              </a:rPr>
              <a:t>While sponsorship can deliver increased awareness, brand building and propensity to purchase, it is different from advertising. </a:t>
            </a:r>
          </a:p>
        </p:txBody>
      </p:sp>
    </p:spTree>
    <p:extLst>
      <p:ext uri="{BB962C8B-B14F-4D97-AF65-F5344CB8AC3E}">
        <p14:creationId xmlns:p14="http://schemas.microsoft.com/office/powerpoint/2010/main" val="326873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2"/>
                                        </p:tgtEl>
                                        <p:attrNameLst>
                                          <p:attrName>style.opacity</p:attrName>
                                        </p:attrNameLst>
                                      </p:cBhvr>
                                      <p:to>
                                        <p:strVal val="0.25"/>
                                      </p:to>
                                    </p:set>
                                    <p:animEffect filter="image" prLst="opacity: 0.25">
                                      <p:cBhvr rctx="IE">
                                        <p:cTn id="7" dur="indefinite"/>
                                        <p:tgtEl>
                                          <p:spTgt spid="32"/>
                                        </p:tgtEl>
                                      </p:cBhvr>
                                    </p:animEffect>
                                  </p:childTnLst>
                                </p:cTn>
                              </p:par>
                              <p:par>
                                <p:cTn id="8" presetID="9" presetClass="emph" presetSubtype="0" grpId="0" nodeType="withEffect">
                                  <p:stCondLst>
                                    <p:cond delay="0"/>
                                  </p:stCondLst>
                                  <p:childTnLst>
                                    <p:set>
                                      <p:cBhvr>
                                        <p:cTn id="9" dur="indefinite"/>
                                        <p:tgtEl>
                                          <p:spTgt spid="33"/>
                                        </p:tgtEl>
                                        <p:attrNameLst>
                                          <p:attrName>style.opacity</p:attrName>
                                        </p:attrNameLst>
                                      </p:cBhvr>
                                      <p:to>
                                        <p:strVal val="0.25"/>
                                      </p:to>
                                    </p:set>
                                    <p:animEffect filter="image" prLst="opacity: 0.25">
                                      <p:cBhvr rctx="IE">
                                        <p:cTn id="10" dur="indefinite"/>
                                        <p:tgtEl>
                                          <p:spTgt spid="33"/>
                                        </p:tgtEl>
                                      </p:cBhvr>
                                    </p:animEffect>
                                  </p:childTnLst>
                                </p:cTn>
                              </p:par>
                              <p:par>
                                <p:cTn id="11" presetID="9" presetClass="emph" presetSubtype="0" grpId="0" nodeType="withEffect">
                                  <p:stCondLst>
                                    <p:cond delay="0"/>
                                  </p:stCondLst>
                                  <p:childTnLst>
                                    <p:set>
                                      <p:cBhvr>
                                        <p:cTn id="12" dur="indefinite"/>
                                        <p:tgtEl>
                                          <p:spTgt spid="34"/>
                                        </p:tgtEl>
                                        <p:attrNameLst>
                                          <p:attrName>style.opacity</p:attrName>
                                        </p:attrNameLst>
                                      </p:cBhvr>
                                      <p:to>
                                        <p:strVal val="0.25"/>
                                      </p:to>
                                    </p:set>
                                    <p:animEffect filter="image" prLst="opacity: 0.25">
                                      <p:cBhvr rctx="IE">
                                        <p:cTn id="13" dur="indefinite"/>
                                        <p:tgtEl>
                                          <p:spTgt spid="34"/>
                                        </p:tgtEl>
                                      </p:cBhvr>
                                    </p:animEffect>
                                  </p:childTnLst>
                                </p:cTn>
                              </p:par>
                              <p:par>
                                <p:cTn id="14" presetID="9" presetClass="emph" presetSubtype="0" grpId="0" nodeType="withEffect">
                                  <p:stCondLst>
                                    <p:cond delay="0"/>
                                  </p:stCondLst>
                                  <p:childTnLst>
                                    <p:set>
                                      <p:cBhvr>
                                        <p:cTn id="15" dur="indefinite"/>
                                        <p:tgtEl>
                                          <p:spTgt spid="35"/>
                                        </p:tgtEl>
                                        <p:attrNameLst>
                                          <p:attrName>style.opacity</p:attrName>
                                        </p:attrNameLst>
                                      </p:cBhvr>
                                      <p:to>
                                        <p:strVal val="0.25"/>
                                      </p:to>
                                    </p:set>
                                    <p:animEffect filter="image" prLst="opacity: 0.25">
                                      <p:cBhvr rctx="IE">
                                        <p:cTn id="16" dur="indefinite"/>
                                        <p:tgtEl>
                                          <p:spTgt spid="35"/>
                                        </p:tgtEl>
                                      </p:cBhvr>
                                    </p:animEffect>
                                  </p:childTnLst>
                                </p:cTn>
                              </p:par>
                              <p:par>
                                <p:cTn id="17" presetID="9" presetClass="emph" presetSubtype="0" grpId="0" nodeType="withEffect">
                                  <p:stCondLst>
                                    <p:cond delay="0"/>
                                  </p:stCondLst>
                                  <p:childTnLst>
                                    <p:set>
                                      <p:cBhvr>
                                        <p:cTn id="18" dur="indefinite"/>
                                        <p:tgtEl>
                                          <p:spTgt spid="36"/>
                                        </p:tgtEl>
                                        <p:attrNameLst>
                                          <p:attrName>style.opacity</p:attrName>
                                        </p:attrNameLst>
                                      </p:cBhvr>
                                      <p:to>
                                        <p:strVal val="0.25"/>
                                      </p:to>
                                    </p:set>
                                    <p:animEffect filter="image" prLst="opacity: 0.25">
                                      <p:cBhvr rctx="IE">
                                        <p:cTn id="19" dur="indefinite"/>
                                        <p:tgtEl>
                                          <p:spTgt spid="36"/>
                                        </p:tgtEl>
                                      </p:cBhvr>
                                    </p:animEffect>
                                  </p:childTnLst>
                                </p:cTn>
                              </p:par>
                              <p:par>
                                <p:cTn id="20" presetID="9" presetClass="emph" presetSubtype="0" grpId="0" nodeType="withEffect">
                                  <p:stCondLst>
                                    <p:cond delay="0"/>
                                  </p:stCondLst>
                                  <p:childTnLst>
                                    <p:set>
                                      <p:cBhvr>
                                        <p:cTn id="21" dur="indefinite"/>
                                        <p:tgtEl>
                                          <p:spTgt spid="37"/>
                                        </p:tgtEl>
                                        <p:attrNameLst>
                                          <p:attrName>style.opacity</p:attrName>
                                        </p:attrNameLst>
                                      </p:cBhvr>
                                      <p:to>
                                        <p:strVal val="0.25"/>
                                      </p:to>
                                    </p:set>
                                    <p:animEffect filter="image" prLst="opacity: 0.25">
                                      <p:cBhvr rctx="IE">
                                        <p:cTn id="22" dur="indefinite"/>
                                        <p:tgtEl>
                                          <p:spTgt spid="37"/>
                                        </p:tgtEl>
                                      </p:cBhvr>
                                    </p:animEffect>
                                  </p:childTnLst>
                                </p:cTn>
                              </p:par>
                              <p:par>
                                <p:cTn id="23" presetID="9" presetClass="emph" presetSubtype="0" grpId="0" nodeType="withEffect">
                                  <p:stCondLst>
                                    <p:cond delay="0"/>
                                  </p:stCondLst>
                                  <p:childTnLst>
                                    <p:set>
                                      <p:cBhvr>
                                        <p:cTn id="24" dur="indefinite"/>
                                        <p:tgtEl>
                                          <p:spTgt spid="38"/>
                                        </p:tgtEl>
                                        <p:attrNameLst>
                                          <p:attrName>style.opacity</p:attrName>
                                        </p:attrNameLst>
                                      </p:cBhvr>
                                      <p:to>
                                        <p:strVal val="0.25"/>
                                      </p:to>
                                    </p:set>
                                    <p:animEffect filter="image" prLst="opacity: 0.25">
                                      <p:cBhvr rctx="IE">
                                        <p:cTn id="25" dur="indefinite"/>
                                        <p:tgtEl>
                                          <p:spTgt spid="38"/>
                                        </p:tgtEl>
                                      </p:cBhvr>
                                    </p:animEffect>
                                  </p:childTnLst>
                                </p:cTn>
                              </p:par>
                              <p:par>
                                <p:cTn id="26" presetID="9" presetClass="emph" presetSubtype="0" grpId="0" nodeType="withEffect">
                                  <p:stCondLst>
                                    <p:cond delay="0"/>
                                  </p:stCondLst>
                                  <p:childTnLst>
                                    <p:set>
                                      <p:cBhvr>
                                        <p:cTn id="27" dur="indefinite"/>
                                        <p:tgtEl>
                                          <p:spTgt spid="39"/>
                                        </p:tgtEl>
                                        <p:attrNameLst>
                                          <p:attrName>style.opacity</p:attrName>
                                        </p:attrNameLst>
                                      </p:cBhvr>
                                      <p:to>
                                        <p:strVal val="0.25"/>
                                      </p:to>
                                    </p:set>
                                    <p:animEffect filter="image" prLst="opacity: 0.25">
                                      <p:cBhvr rctx="IE">
                                        <p:cTn id="28" dur="indefinite"/>
                                        <p:tgtEl>
                                          <p:spTgt spid="39"/>
                                        </p:tgtEl>
                                      </p:cBhvr>
                                    </p:animEffect>
                                  </p:childTnLst>
                                </p:cTn>
                              </p:par>
                              <p:par>
                                <p:cTn id="29" presetID="9" presetClass="emph" presetSubtype="0" grpId="0" nodeType="withEffect">
                                  <p:stCondLst>
                                    <p:cond delay="0"/>
                                  </p:stCondLst>
                                  <p:childTnLst>
                                    <p:set>
                                      <p:cBhvr>
                                        <p:cTn id="30" dur="indefinite"/>
                                        <p:tgtEl>
                                          <p:spTgt spid="40"/>
                                        </p:tgtEl>
                                        <p:attrNameLst>
                                          <p:attrName>style.opacity</p:attrName>
                                        </p:attrNameLst>
                                      </p:cBhvr>
                                      <p:to>
                                        <p:strVal val="0.25"/>
                                      </p:to>
                                    </p:set>
                                    <p:animEffect filter="image" prLst="opacity: 0.25">
                                      <p:cBhvr rctx="IE">
                                        <p:cTn id="31" dur="indefinite"/>
                                        <p:tgtEl>
                                          <p:spTgt spid="40"/>
                                        </p:tgtEl>
                                      </p:cBhvr>
                                    </p:animEffect>
                                  </p:childTnLst>
                                </p:cTn>
                              </p:par>
                              <p:par>
                                <p:cTn id="32" presetID="9" presetClass="emph" presetSubtype="0" grpId="0" nodeType="withEffect">
                                  <p:stCondLst>
                                    <p:cond delay="0"/>
                                  </p:stCondLst>
                                  <p:childTnLst>
                                    <p:set>
                                      <p:cBhvr>
                                        <p:cTn id="33" dur="indefinite"/>
                                        <p:tgtEl>
                                          <p:spTgt spid="41"/>
                                        </p:tgtEl>
                                        <p:attrNameLst>
                                          <p:attrName>style.opacity</p:attrName>
                                        </p:attrNameLst>
                                      </p:cBhvr>
                                      <p:to>
                                        <p:strVal val="0.25"/>
                                      </p:to>
                                    </p:set>
                                    <p:animEffect filter="image" prLst="opacity: 0.25">
                                      <p:cBhvr rctx="IE">
                                        <p:cTn id="34" dur="indefinite"/>
                                        <p:tgtEl>
                                          <p:spTgt spid="41"/>
                                        </p:tgtEl>
                                      </p:cBhvr>
                                    </p:animEffect>
                                  </p:childTnLst>
                                </p:cTn>
                              </p:par>
                              <p:par>
                                <p:cTn id="35" presetID="9" presetClass="emph" presetSubtype="0" grpId="0" nodeType="withEffect">
                                  <p:stCondLst>
                                    <p:cond delay="0"/>
                                  </p:stCondLst>
                                  <p:childTnLst>
                                    <p:set>
                                      <p:cBhvr>
                                        <p:cTn id="36" dur="indefinite"/>
                                        <p:tgtEl>
                                          <p:spTgt spid="42"/>
                                        </p:tgtEl>
                                        <p:attrNameLst>
                                          <p:attrName>style.opacity</p:attrName>
                                        </p:attrNameLst>
                                      </p:cBhvr>
                                      <p:to>
                                        <p:strVal val="0.25"/>
                                      </p:to>
                                    </p:set>
                                    <p:animEffect filter="image" prLst="opacity: 0.25">
                                      <p:cBhvr rctx="IE">
                                        <p:cTn id="37" dur="indefinite"/>
                                        <p:tgtEl>
                                          <p:spTgt spid="42"/>
                                        </p:tgtEl>
                                      </p:cBhvr>
                                    </p:animEffect>
                                  </p:childTnLst>
                                </p:cTn>
                              </p:par>
                              <p:par>
                                <p:cTn id="38" presetID="9" presetClass="emph" presetSubtype="0" grpId="0" nodeType="withEffect">
                                  <p:stCondLst>
                                    <p:cond delay="0"/>
                                  </p:stCondLst>
                                  <p:childTnLst>
                                    <p:set>
                                      <p:cBhvr>
                                        <p:cTn id="39" dur="indefinite"/>
                                        <p:tgtEl>
                                          <p:spTgt spid="43"/>
                                        </p:tgtEl>
                                        <p:attrNameLst>
                                          <p:attrName>style.opacity</p:attrName>
                                        </p:attrNameLst>
                                      </p:cBhvr>
                                      <p:to>
                                        <p:strVal val="0.25"/>
                                      </p:to>
                                    </p:set>
                                    <p:animEffect filter="image" prLst="opacity: 0.25">
                                      <p:cBhvr rctx="IE">
                                        <p:cTn id="40" dur="indefinite"/>
                                        <p:tgtEl>
                                          <p:spTgt spid="43"/>
                                        </p:tgtEl>
                                      </p:cBhvr>
                                    </p:animEffect>
                                  </p:childTnLst>
                                </p:cTn>
                              </p:par>
                              <p:par>
                                <p:cTn id="41" presetID="9" presetClass="emph" presetSubtype="0" grpId="0" nodeType="withEffect">
                                  <p:stCondLst>
                                    <p:cond delay="0"/>
                                  </p:stCondLst>
                                  <p:childTnLst>
                                    <p:set>
                                      <p:cBhvr>
                                        <p:cTn id="42" dur="indefinite"/>
                                        <p:tgtEl>
                                          <p:spTgt spid="44"/>
                                        </p:tgtEl>
                                        <p:attrNameLst>
                                          <p:attrName>style.opacity</p:attrName>
                                        </p:attrNameLst>
                                      </p:cBhvr>
                                      <p:to>
                                        <p:strVal val="0.25"/>
                                      </p:to>
                                    </p:set>
                                    <p:animEffect filter="image" prLst="opacity: 0.25">
                                      <p:cBhvr rctx="IE">
                                        <p:cTn id="43" dur="indefinite"/>
                                        <p:tgtEl>
                                          <p:spTgt spid="44"/>
                                        </p:tgtEl>
                                      </p:cBhvr>
                                    </p:animEffect>
                                  </p:childTnLst>
                                </p:cTn>
                              </p:par>
                              <p:par>
                                <p:cTn id="44" presetID="9" presetClass="emph" presetSubtype="0" grpId="0" nodeType="withEffect">
                                  <p:stCondLst>
                                    <p:cond delay="0"/>
                                  </p:stCondLst>
                                  <p:childTnLst>
                                    <p:set>
                                      <p:cBhvr>
                                        <p:cTn id="45" dur="indefinite"/>
                                        <p:tgtEl>
                                          <p:spTgt spid="45"/>
                                        </p:tgtEl>
                                        <p:attrNameLst>
                                          <p:attrName>style.opacity</p:attrName>
                                        </p:attrNameLst>
                                      </p:cBhvr>
                                      <p:to>
                                        <p:strVal val="0.25"/>
                                      </p:to>
                                    </p:set>
                                    <p:animEffect filter="image" prLst="opacity: 0.25">
                                      <p:cBhvr rctx="IE">
                                        <p:cTn id="46" dur="indefinite"/>
                                        <p:tgtEl>
                                          <p:spTgt spid="4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11266"/>
                                        </p:tgtEl>
                                        <p:attrNameLst>
                                          <p:attrName>style.visibility</p:attrName>
                                        </p:attrNameLst>
                                      </p:cBhvr>
                                      <p:to>
                                        <p:strVal val="visible"/>
                                      </p:to>
                                    </p:set>
                                    <p:animEffect transition="in" filter="fade">
                                      <p:cBhvr>
                                        <p:cTn id="54" dur="500"/>
                                        <p:tgtEl>
                                          <p:spTgt spid="1126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3"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4826" name="Rectangle 34825">
            <a:extLst>
              <a:ext uri="{FF2B5EF4-FFF2-40B4-BE49-F238E27FC236}">
                <a16:creationId xmlns:a16="http://schemas.microsoft.com/office/drawing/2014/main" id="{C966A4D4-049A-4389-B407-0E7091A07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072915"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2">
            <a:extLst>
              <a:ext uri="{FF2B5EF4-FFF2-40B4-BE49-F238E27FC236}">
                <a16:creationId xmlns:a16="http://schemas.microsoft.com/office/drawing/2014/main" id="{5358A8E0-BE04-4A90-8B25-472350399A9D}"/>
              </a:ext>
            </a:extLst>
          </p:cNvPr>
          <p:cNvSpPr>
            <a:spLocks noGrp="1" noChangeArrowheads="1"/>
          </p:cNvSpPr>
          <p:nvPr>
            <p:ph type="title"/>
          </p:nvPr>
        </p:nvSpPr>
        <p:spPr>
          <a:xfrm>
            <a:off x="804672" y="1290025"/>
            <a:ext cx="4475892" cy="1188720"/>
          </a:xfrm>
          <a:solidFill>
            <a:srgbClr val="FFFFFF"/>
          </a:solidFill>
          <a:ln>
            <a:solidFill>
              <a:srgbClr val="404040"/>
            </a:solidFill>
          </a:ln>
        </p:spPr>
        <p:txBody>
          <a:bodyPr rtlCol="0">
            <a:normAutofit/>
          </a:bodyPr>
          <a:lstStyle/>
          <a:p>
            <a:pPr>
              <a:spcBef>
                <a:spcPts val="0"/>
              </a:spcBef>
              <a:defRPr/>
            </a:pPr>
            <a:r>
              <a:rPr lang="en-US" altLang="en-US" b="1"/>
              <a:t>Communication Platforms</a:t>
            </a:r>
            <a:endParaRPr lang="en-US" b="1" kern="0"/>
          </a:p>
        </p:txBody>
      </p:sp>
      <p:sp>
        <p:nvSpPr>
          <p:cNvPr id="34828" name="Rectangle 34827">
            <a:extLst>
              <a:ext uri="{FF2B5EF4-FFF2-40B4-BE49-F238E27FC236}">
                <a16:creationId xmlns:a16="http://schemas.microsoft.com/office/drawing/2014/main" id="{B5899359-8523-4D4D-B568-3FDFAF982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3032" y="640080"/>
            <a:ext cx="4818888"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830" name="Rectangle 34829">
            <a:extLst>
              <a:ext uri="{FF2B5EF4-FFF2-40B4-BE49-F238E27FC236}">
                <a16:creationId xmlns:a16="http://schemas.microsoft.com/office/drawing/2014/main" id="{2E9C9585-DA89-4D7E-BCDF-576461A1A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77586" y="806357"/>
            <a:ext cx="4511266"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BAC0D9A2-1D10-4919-8877-5BC02519786A}"/>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10" name="Rectangle 6">
            <a:extLst>
              <a:ext uri="{FF2B5EF4-FFF2-40B4-BE49-F238E27FC236}">
                <a16:creationId xmlns:a16="http://schemas.microsoft.com/office/drawing/2014/main" id="{DF8A81C3-7F51-4F54-9E2D-B4757954AA1F}"/>
              </a:ext>
            </a:extLst>
          </p:cNvPr>
          <p:cNvSpPr>
            <a:spLocks noChangeArrowheads="1"/>
          </p:cNvSpPr>
          <p:nvPr/>
        </p:nvSpPr>
        <p:spPr bwMode="auto">
          <a:xfrm rot="5400000" flipH="1">
            <a:off x="9128027" y="943"/>
            <a:ext cx="38515" cy="4081736"/>
          </a:xfrm>
          <a:prstGeom prst="rect">
            <a:avLst/>
          </a:prstGeom>
          <a:solidFill>
            <a:schemeClr val="accent2">
              <a:lumMod val="75000"/>
            </a:schemeClr>
          </a:solidFill>
          <a:ln w="9525">
            <a:solidFill>
              <a:schemeClr val="accent2">
                <a:lumMod val="75000"/>
              </a:schemeClr>
            </a:solidFill>
            <a:miter lim="800000"/>
            <a:headEnd/>
            <a:tailEnd/>
          </a:ln>
          <a:effectLst/>
        </p:spPr>
        <p:txBody>
          <a:bodyPr wrap="none" anchor="ctr"/>
          <a:lstStyle>
            <a:lvl1pPr>
              <a:spcBef>
                <a:spcPct val="20000"/>
              </a:spcBef>
              <a:buClr>
                <a:schemeClr val="bg2"/>
              </a:buClr>
              <a:buSzPct val="75000"/>
              <a:buFont typeface="Wingdings" pitchFamily="2" charset="2"/>
              <a:buChar char="p"/>
              <a:defRPr sz="2800">
                <a:solidFill>
                  <a:schemeClr val="tx1"/>
                </a:solidFill>
                <a:latin typeface="Verdana" panose="020B0604030504040204" pitchFamily="34" charset="0"/>
              </a:defRPr>
            </a:lvl1pPr>
            <a:lvl2pPr marL="742950" indent="-285750">
              <a:spcBef>
                <a:spcPct val="20000"/>
              </a:spcBef>
              <a:buClr>
                <a:schemeClr val="tx2"/>
              </a:buClr>
              <a:buSzPct val="75000"/>
              <a:buFont typeface="Wingdings" pitchFamily="2" charset="2"/>
              <a:buChar char="n"/>
              <a:defRPr sz="2400">
                <a:solidFill>
                  <a:schemeClr val="tx1"/>
                </a:solidFill>
                <a:latin typeface="Verdana" panose="020B0604030504040204" pitchFamily="34" charset="0"/>
              </a:defRPr>
            </a:lvl2pPr>
            <a:lvl3pPr marL="1143000" indent="-228600">
              <a:spcBef>
                <a:spcPct val="20000"/>
              </a:spcBef>
              <a:buClr>
                <a:schemeClr val="accent1"/>
              </a:buClr>
              <a:buSzPct val="65000"/>
              <a:buFont typeface="Wingdings" pitchFamily="2" charset="2"/>
              <a:buChar char="p"/>
              <a:defRPr sz="2000">
                <a:solidFill>
                  <a:schemeClr val="tx1"/>
                </a:solidFill>
                <a:latin typeface="Verdana" panose="020B0604030504040204" pitchFamily="34" charset="0"/>
              </a:defRPr>
            </a:lvl3pPr>
            <a:lvl4pPr marL="1600200" indent="-228600">
              <a:spcBef>
                <a:spcPct val="20000"/>
              </a:spcBef>
              <a:buClr>
                <a:schemeClr val="bg2"/>
              </a:buClr>
              <a:buFont typeface="Wingdings" pitchFamily="2" charset="2"/>
              <a:buChar char="§"/>
              <a:defRPr>
                <a:solidFill>
                  <a:schemeClr val="tx1"/>
                </a:solidFill>
                <a:latin typeface="Verdana" panose="020B0604030504040204" pitchFamily="34" charset="0"/>
              </a:defRPr>
            </a:lvl4pPr>
            <a:lvl5pPr marL="2057400" indent="-228600">
              <a:spcBef>
                <a:spcPct val="20000"/>
              </a:spcBef>
              <a:buClr>
                <a:schemeClr val="tx2"/>
              </a:buClr>
              <a:buSzPct val="80000"/>
              <a:buFont typeface="Wingdings" pitchFamily="2" charset="2"/>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9pPr>
          </a:lstStyle>
          <a:p>
            <a:pPr>
              <a:spcBef>
                <a:spcPct val="0"/>
              </a:spcBef>
              <a:buClrTx/>
              <a:buSzTx/>
              <a:buFontTx/>
              <a:buNone/>
              <a:defRPr/>
            </a:pPr>
            <a:endParaRPr lang="en-GB" altLang="en-US" sz="2400"/>
          </a:p>
        </p:txBody>
      </p:sp>
      <p:sp>
        <p:nvSpPr>
          <p:cNvPr id="34820" name="Rectangle 3">
            <a:extLst>
              <a:ext uri="{FF2B5EF4-FFF2-40B4-BE49-F238E27FC236}">
                <a16:creationId xmlns:a16="http://schemas.microsoft.com/office/drawing/2014/main" id="{1352A24B-AA12-4922-BE5F-71B88FD37AB9}"/>
              </a:ext>
            </a:extLst>
          </p:cNvPr>
          <p:cNvSpPr txBox="1">
            <a:spLocks noChangeArrowheads="1"/>
          </p:cNvSpPr>
          <p:nvPr/>
        </p:nvSpPr>
        <p:spPr bwMode="auto">
          <a:xfrm>
            <a:off x="7064692" y="2228767"/>
            <a:ext cx="2038862" cy="229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71450" indent="-171450" defTabSz="228600">
              <a:buNone/>
            </a:pPr>
            <a:r>
              <a:rPr lang="en-US" altLang="en-US" sz="1400" b="1" kern="1200" dirty="0">
                <a:solidFill>
                  <a:srgbClr val="555555"/>
                </a:solidFill>
                <a:latin typeface="Times New Roman" panose="02020603050405020304" pitchFamily="18" charset="0"/>
                <a:cs typeface="Times New Roman" panose="02020603050405020304" pitchFamily="18" charset="0"/>
              </a:rPr>
              <a:t>Advertising</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Print and broadcast ads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Packaging inserts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Motion pictures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Brochures and booklets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Posters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Billboards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POP displays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Logos</a:t>
            </a:r>
          </a:p>
          <a:p>
            <a:pPr marL="171450" indent="-171450" defTabSz="228600"/>
            <a:r>
              <a:rPr lang="en-US" altLang="en-US" sz="1400" kern="1200" dirty="0">
                <a:solidFill>
                  <a:srgbClr val="555555"/>
                </a:solidFill>
                <a:latin typeface="Times New Roman" panose="02020603050405020304" pitchFamily="18" charset="0"/>
                <a:cs typeface="Times New Roman" panose="02020603050405020304" pitchFamily="18" charset="0"/>
              </a:rPr>
              <a:t>Videotapes</a:t>
            </a:r>
            <a:endParaRPr lang="en-US" altLang="en-US" sz="1400" dirty="0">
              <a:solidFill>
                <a:schemeClr val="bg1"/>
              </a:solidFill>
              <a:latin typeface="Times New Roman" panose="02020603050405020304" pitchFamily="18" charset="0"/>
              <a:cs typeface="Times New Roman" panose="02020603050405020304" pitchFamily="18" charset="0"/>
            </a:endParaRPr>
          </a:p>
        </p:txBody>
      </p:sp>
      <p:sp>
        <p:nvSpPr>
          <p:cNvPr id="34821" name="Rectangle 4">
            <a:extLst>
              <a:ext uri="{FF2B5EF4-FFF2-40B4-BE49-F238E27FC236}">
                <a16:creationId xmlns:a16="http://schemas.microsoft.com/office/drawing/2014/main" id="{30481A63-66CA-40B8-820E-F791C86F8C74}"/>
              </a:ext>
            </a:extLst>
          </p:cNvPr>
          <p:cNvSpPr txBox="1">
            <a:spLocks noChangeArrowheads="1"/>
          </p:cNvSpPr>
          <p:nvPr/>
        </p:nvSpPr>
        <p:spPr bwMode="auto">
          <a:xfrm>
            <a:off x="9185398" y="2228767"/>
            <a:ext cx="2038862" cy="229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71450" indent="-171450" defTabSz="228600">
              <a:buNone/>
            </a:pPr>
            <a:r>
              <a:rPr lang="en-US" altLang="en-US" sz="1400" b="1" kern="1200">
                <a:solidFill>
                  <a:srgbClr val="555555"/>
                </a:solidFill>
                <a:latin typeface="Times New Roman" panose="02020603050405020304" pitchFamily="18" charset="0"/>
                <a:cs typeface="Times New Roman" panose="02020603050405020304" pitchFamily="18" charset="0"/>
              </a:rPr>
              <a:t>Sales Promotion</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Contests, games, sweepstakes</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Premiums</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Sampling</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Trade shows, exhibits</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Coupons</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Rebates</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Entertainment</a:t>
            </a:r>
          </a:p>
          <a:p>
            <a:pPr marL="171450" indent="-171450" defTabSz="228600"/>
            <a:r>
              <a:rPr lang="en-US" altLang="en-US" sz="1400" kern="1200">
                <a:solidFill>
                  <a:srgbClr val="555555"/>
                </a:solidFill>
                <a:latin typeface="Times New Roman" panose="02020603050405020304" pitchFamily="18" charset="0"/>
                <a:cs typeface="Times New Roman" panose="02020603050405020304" pitchFamily="18" charset="0"/>
              </a:rPr>
              <a:t>Continuity programs</a:t>
            </a:r>
            <a:endParaRPr lang="en-US" altLang="en-US" sz="140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5BE37E4D-143E-4175-94A4-FBA0C215F597}"/>
              </a:ext>
            </a:extLst>
          </p:cNvPr>
          <p:cNvSpPr>
            <a:spLocks noGrp="1" noChangeArrowheads="1"/>
          </p:cNvSpPr>
          <p:nvPr>
            <p:ph type="title"/>
          </p:nvPr>
        </p:nvSpPr>
        <p:spPr>
          <a:xfrm>
            <a:off x="640079" y="640079"/>
            <a:ext cx="3402531" cy="5272242"/>
          </a:xfrm>
        </p:spPr>
        <p:txBody>
          <a:bodyPr rtlCol="0">
            <a:normAutofit/>
          </a:bodyPr>
          <a:lstStyle/>
          <a:p>
            <a:pPr>
              <a:spcBef>
                <a:spcPts val="0"/>
              </a:spcBef>
              <a:defRPr/>
            </a:pPr>
            <a:r>
              <a:rPr lang="en-US" altLang="en-US" sz="2200" b="1"/>
              <a:t>Communication Platforms</a:t>
            </a:r>
            <a:endParaRPr lang="en-US" sz="2200" b="1" kern="0"/>
          </a:p>
        </p:txBody>
      </p:sp>
      <p:sp>
        <p:nvSpPr>
          <p:cNvPr id="8" name="Text Placeholder 6">
            <a:extLst>
              <a:ext uri="{FF2B5EF4-FFF2-40B4-BE49-F238E27FC236}">
                <a16:creationId xmlns:a16="http://schemas.microsoft.com/office/drawing/2014/main" id="{7620F154-ABC6-4D25-8EF0-6A1BA89B58CD}"/>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35844" name="Rectangle 3">
            <a:extLst>
              <a:ext uri="{FF2B5EF4-FFF2-40B4-BE49-F238E27FC236}">
                <a16:creationId xmlns:a16="http://schemas.microsoft.com/office/drawing/2014/main" id="{4D1659FD-EE68-4DFD-B653-B77C29E1D6FA}"/>
              </a:ext>
            </a:extLst>
          </p:cNvPr>
          <p:cNvSpPr txBox="1">
            <a:spLocks noChangeArrowheads="1"/>
          </p:cNvSpPr>
          <p:nvPr/>
        </p:nvSpPr>
        <p:spPr bwMode="auto">
          <a:xfrm>
            <a:off x="4672103" y="2839700"/>
            <a:ext cx="2469018" cy="2773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09169" indent="-209169" defTabSz="278892">
              <a:buNone/>
            </a:pPr>
            <a:r>
              <a:rPr lang="en-US" altLang="en-US" sz="1400" b="1" kern="1200" dirty="0">
                <a:latin typeface="Times New Roman" panose="02020603050405020304" pitchFamily="18" charset="0"/>
                <a:cs typeface="Times New Roman" panose="02020603050405020304" pitchFamily="18" charset="0"/>
              </a:rPr>
              <a:t>Personal Selling</a:t>
            </a:r>
          </a:p>
          <a:p>
            <a:pPr marL="209169" indent="-209169" defTabSz="278892"/>
            <a:r>
              <a:rPr lang="en-US" altLang="en-US" sz="1400" kern="1200" dirty="0">
                <a:latin typeface="Times New Roman" panose="02020603050405020304" pitchFamily="18" charset="0"/>
                <a:cs typeface="Times New Roman" panose="02020603050405020304" pitchFamily="18" charset="0"/>
              </a:rPr>
              <a:t>Sales presentations</a:t>
            </a:r>
          </a:p>
          <a:p>
            <a:pPr marL="209169" indent="-209169" defTabSz="278892"/>
            <a:r>
              <a:rPr lang="en-US" altLang="en-US" sz="1400" kern="1200" dirty="0">
                <a:latin typeface="Times New Roman" panose="02020603050405020304" pitchFamily="18" charset="0"/>
                <a:cs typeface="Times New Roman" panose="02020603050405020304" pitchFamily="18" charset="0"/>
              </a:rPr>
              <a:t>Sales meetings</a:t>
            </a:r>
          </a:p>
          <a:p>
            <a:pPr marL="209169" indent="-209169" defTabSz="278892"/>
            <a:r>
              <a:rPr lang="en-US" altLang="en-US" sz="1400" kern="1200" dirty="0">
                <a:latin typeface="Times New Roman" panose="02020603050405020304" pitchFamily="18" charset="0"/>
                <a:cs typeface="Times New Roman" panose="02020603050405020304" pitchFamily="18" charset="0"/>
              </a:rPr>
              <a:t>Samples</a:t>
            </a:r>
          </a:p>
          <a:p>
            <a:pPr marL="209169" indent="-209169" defTabSz="278892"/>
            <a:r>
              <a:rPr lang="en-US" altLang="en-US" sz="1400" kern="1200" dirty="0">
                <a:latin typeface="Times New Roman" panose="02020603050405020304" pitchFamily="18" charset="0"/>
                <a:cs typeface="Times New Roman" panose="02020603050405020304" pitchFamily="18" charset="0"/>
              </a:rPr>
              <a:t>Fairs and trade shows</a:t>
            </a:r>
          </a:p>
          <a:p>
            <a:pPr eaLnBrk="1" hangingPunct="1">
              <a:buFont typeface="Wingdings" panose="05000000000000000000" pitchFamily="2" charset="2"/>
              <a:buNone/>
            </a:pPr>
            <a:endParaRPr lang="en-US" altLang="en-US" sz="1400" dirty="0">
              <a:latin typeface="Times New Roman" panose="02020603050405020304" pitchFamily="18" charset="0"/>
              <a:cs typeface="Times New Roman" panose="02020603050405020304" pitchFamily="18" charset="0"/>
            </a:endParaRPr>
          </a:p>
        </p:txBody>
      </p:sp>
      <p:sp>
        <p:nvSpPr>
          <p:cNvPr id="35845" name="Rectangle 4">
            <a:extLst>
              <a:ext uri="{FF2B5EF4-FFF2-40B4-BE49-F238E27FC236}">
                <a16:creationId xmlns:a16="http://schemas.microsoft.com/office/drawing/2014/main" id="{1D298DAC-107A-4937-8770-78A473B9FF28}"/>
              </a:ext>
            </a:extLst>
          </p:cNvPr>
          <p:cNvSpPr txBox="1">
            <a:spLocks noChangeArrowheads="1"/>
          </p:cNvSpPr>
          <p:nvPr/>
        </p:nvSpPr>
        <p:spPr bwMode="auto">
          <a:xfrm>
            <a:off x="6879130" y="2839699"/>
            <a:ext cx="2469017" cy="2773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09169" indent="-209169" defTabSz="278892">
              <a:buNone/>
            </a:pPr>
            <a:r>
              <a:rPr lang="en-US" altLang="en-US" sz="1400" b="1" kern="1200" dirty="0">
                <a:latin typeface="Times New Roman" panose="02020603050405020304" pitchFamily="18" charset="0"/>
                <a:cs typeface="Times New Roman" panose="02020603050405020304" pitchFamily="18" charset="0"/>
              </a:rPr>
              <a:t>Public Relations</a:t>
            </a:r>
          </a:p>
          <a:p>
            <a:pPr marL="209169" indent="-209169" defTabSz="278892"/>
            <a:r>
              <a:rPr lang="en-US" altLang="en-US" sz="1400" kern="1200" dirty="0">
                <a:latin typeface="Times New Roman" panose="02020603050405020304" pitchFamily="18" charset="0"/>
                <a:cs typeface="Times New Roman" panose="02020603050405020304" pitchFamily="18" charset="0"/>
              </a:rPr>
              <a:t>Press kits</a:t>
            </a:r>
          </a:p>
          <a:p>
            <a:pPr marL="209169" indent="-209169" defTabSz="278892"/>
            <a:r>
              <a:rPr lang="en-US" altLang="en-US" sz="1400" kern="1200" dirty="0">
                <a:latin typeface="Times New Roman" panose="02020603050405020304" pitchFamily="18" charset="0"/>
                <a:cs typeface="Times New Roman" panose="02020603050405020304" pitchFamily="18" charset="0"/>
              </a:rPr>
              <a:t>Speeches</a:t>
            </a:r>
          </a:p>
          <a:p>
            <a:pPr marL="209169" indent="-209169" defTabSz="278892"/>
            <a:r>
              <a:rPr lang="en-US" altLang="en-US" sz="1400" kern="1200" dirty="0">
                <a:latin typeface="Times New Roman" panose="02020603050405020304" pitchFamily="18" charset="0"/>
                <a:cs typeface="Times New Roman" panose="02020603050405020304" pitchFamily="18" charset="0"/>
              </a:rPr>
              <a:t>Seminars</a:t>
            </a:r>
          </a:p>
          <a:p>
            <a:pPr marL="209169" indent="-209169" defTabSz="278892"/>
            <a:r>
              <a:rPr lang="en-US" altLang="en-US" sz="1400" kern="1200" dirty="0">
                <a:latin typeface="Times New Roman" panose="02020603050405020304" pitchFamily="18" charset="0"/>
                <a:cs typeface="Times New Roman" panose="02020603050405020304" pitchFamily="18" charset="0"/>
              </a:rPr>
              <a:t>Annual reports</a:t>
            </a:r>
          </a:p>
          <a:p>
            <a:pPr marL="209169" indent="-209169" defTabSz="278892"/>
            <a:r>
              <a:rPr lang="en-US" altLang="en-US" sz="1400" kern="1200" dirty="0">
                <a:latin typeface="Times New Roman" panose="02020603050405020304" pitchFamily="18" charset="0"/>
                <a:cs typeface="Times New Roman" panose="02020603050405020304" pitchFamily="18" charset="0"/>
              </a:rPr>
              <a:t>Charitable donations</a:t>
            </a:r>
          </a:p>
          <a:p>
            <a:pPr marL="209169" indent="-209169" defTabSz="278892"/>
            <a:r>
              <a:rPr lang="en-US" altLang="en-US" sz="1400" kern="1200" dirty="0">
                <a:latin typeface="Times New Roman" panose="02020603050405020304" pitchFamily="18" charset="0"/>
                <a:cs typeface="Times New Roman" panose="02020603050405020304" pitchFamily="18" charset="0"/>
              </a:rPr>
              <a:t>Publications</a:t>
            </a:r>
          </a:p>
          <a:p>
            <a:pPr marL="209169" indent="-209169" defTabSz="278892"/>
            <a:r>
              <a:rPr lang="en-US" altLang="en-US" sz="1400" kern="1200" dirty="0">
                <a:latin typeface="Times New Roman" panose="02020603050405020304" pitchFamily="18" charset="0"/>
                <a:cs typeface="Times New Roman" panose="02020603050405020304" pitchFamily="18" charset="0"/>
              </a:rPr>
              <a:t>Company magazine</a:t>
            </a:r>
            <a:endParaRPr lang="en-US" altLang="en-US" sz="1400" dirty="0">
              <a:latin typeface="Times New Roman" panose="02020603050405020304" pitchFamily="18" charset="0"/>
              <a:cs typeface="Times New Roman" panose="02020603050405020304" pitchFamily="18" charset="0"/>
            </a:endParaRPr>
          </a:p>
        </p:txBody>
      </p:sp>
      <p:sp>
        <p:nvSpPr>
          <p:cNvPr id="9" name="Rectangle 4">
            <a:extLst>
              <a:ext uri="{FF2B5EF4-FFF2-40B4-BE49-F238E27FC236}">
                <a16:creationId xmlns:a16="http://schemas.microsoft.com/office/drawing/2014/main" id="{5D4059FB-FBEB-4032-B116-5637AAFA9E29}"/>
              </a:ext>
            </a:extLst>
          </p:cNvPr>
          <p:cNvSpPr txBox="1">
            <a:spLocks noChangeArrowheads="1"/>
          </p:cNvSpPr>
          <p:nvPr/>
        </p:nvSpPr>
        <p:spPr bwMode="auto">
          <a:xfrm>
            <a:off x="9086156" y="2866737"/>
            <a:ext cx="2469018" cy="2773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09169" indent="-209169" defTabSz="278892">
              <a:buNone/>
            </a:pPr>
            <a:r>
              <a:rPr lang="en-US" altLang="en-US" sz="1400" b="1" kern="1200" dirty="0">
                <a:latin typeface="Times New Roman" panose="02020603050405020304" pitchFamily="18" charset="0"/>
                <a:cs typeface="Times New Roman" panose="02020603050405020304" pitchFamily="18" charset="0"/>
              </a:rPr>
              <a:t>Direct and Digital Marketing</a:t>
            </a:r>
          </a:p>
          <a:p>
            <a:pPr marL="209169" indent="-209169" defTabSz="278892"/>
            <a:r>
              <a:rPr lang="en-US" altLang="en-US" sz="1400" kern="1200" dirty="0">
                <a:latin typeface="Times New Roman" panose="02020603050405020304" pitchFamily="18" charset="0"/>
                <a:cs typeface="Times New Roman" panose="02020603050405020304" pitchFamily="18" charset="0"/>
              </a:rPr>
              <a:t>Catalogs</a:t>
            </a:r>
          </a:p>
          <a:p>
            <a:pPr marL="209169" indent="-209169" defTabSz="278892"/>
            <a:r>
              <a:rPr lang="en-US" altLang="en-US" sz="1400" kern="1200" dirty="0">
                <a:latin typeface="Times New Roman" panose="02020603050405020304" pitchFamily="18" charset="0"/>
                <a:cs typeface="Times New Roman" panose="02020603050405020304" pitchFamily="18" charset="0"/>
              </a:rPr>
              <a:t>Mailings</a:t>
            </a:r>
          </a:p>
          <a:p>
            <a:pPr marL="209169" indent="-209169" defTabSz="278892"/>
            <a:r>
              <a:rPr lang="en-US" altLang="en-US" sz="1400" kern="1200" dirty="0">
                <a:latin typeface="Times New Roman" panose="02020603050405020304" pitchFamily="18" charset="0"/>
                <a:cs typeface="Times New Roman" panose="02020603050405020304" pitchFamily="18" charset="0"/>
              </a:rPr>
              <a:t>Telemarketing</a:t>
            </a:r>
          </a:p>
          <a:p>
            <a:pPr marL="209169" indent="-209169" defTabSz="278892"/>
            <a:r>
              <a:rPr lang="en-US" altLang="en-US" sz="1400" kern="1200" dirty="0">
                <a:latin typeface="Times New Roman" panose="02020603050405020304" pitchFamily="18" charset="0"/>
                <a:cs typeface="Times New Roman" panose="02020603050405020304" pitchFamily="18" charset="0"/>
              </a:rPr>
              <a:t>Electronic shopping</a:t>
            </a:r>
          </a:p>
          <a:p>
            <a:pPr marL="209169" indent="-209169" defTabSz="278892"/>
            <a:r>
              <a:rPr lang="en-US" altLang="en-US" sz="1400" kern="1200" dirty="0">
                <a:latin typeface="Times New Roman" panose="02020603050405020304" pitchFamily="18" charset="0"/>
                <a:cs typeface="Times New Roman" panose="02020603050405020304" pitchFamily="18" charset="0"/>
              </a:rPr>
              <a:t>TV shopping</a:t>
            </a:r>
          </a:p>
          <a:p>
            <a:pPr marL="209169" indent="-209169" defTabSz="278892"/>
            <a:r>
              <a:rPr lang="en-US" altLang="en-US" sz="1400" kern="1200" dirty="0">
                <a:latin typeface="Times New Roman" panose="02020603050405020304" pitchFamily="18" charset="0"/>
                <a:cs typeface="Times New Roman" panose="02020603050405020304" pitchFamily="18" charset="0"/>
              </a:rPr>
              <a:t>Fax mail</a:t>
            </a:r>
          </a:p>
          <a:p>
            <a:pPr marL="209169" indent="-209169" defTabSz="278892"/>
            <a:r>
              <a:rPr lang="en-US" altLang="en-US" sz="1400" kern="1200" dirty="0">
                <a:latin typeface="Times New Roman" panose="02020603050405020304" pitchFamily="18" charset="0"/>
                <a:cs typeface="Times New Roman" panose="02020603050405020304" pitchFamily="18" charset="0"/>
              </a:rPr>
              <a:t>E-mail</a:t>
            </a:r>
          </a:p>
          <a:p>
            <a:pPr marL="209169" indent="-209169" defTabSz="278892"/>
            <a:r>
              <a:rPr lang="en-US" altLang="en-US" sz="1400" kern="1200" dirty="0">
                <a:latin typeface="Times New Roman" panose="02020603050405020304" pitchFamily="18" charset="0"/>
                <a:cs typeface="Times New Roman" panose="02020603050405020304" pitchFamily="18" charset="0"/>
              </a:rPr>
              <a:t>Voice mail</a:t>
            </a:r>
          </a:p>
          <a:p>
            <a:pPr marL="209169" indent="-209169" defTabSz="278892"/>
            <a:r>
              <a:rPr lang="en-US" altLang="en-US" sz="1400" kern="1200" dirty="0">
                <a:latin typeface="Times New Roman" panose="02020603050405020304" pitchFamily="18" charset="0"/>
                <a:cs typeface="Times New Roman" panose="02020603050405020304" pitchFamily="18" charset="0"/>
              </a:rPr>
              <a:t>Blogs</a:t>
            </a:r>
          </a:p>
          <a:p>
            <a:pPr marL="209169" indent="-209169" defTabSz="278892"/>
            <a:r>
              <a:rPr lang="en-US" altLang="en-US" sz="1400" kern="1200" dirty="0">
                <a:latin typeface="Times New Roman" panose="02020603050405020304" pitchFamily="18" charset="0"/>
                <a:cs typeface="Times New Roman" panose="02020603050405020304" pitchFamily="18" charset="0"/>
              </a:rPr>
              <a:t>Websites</a:t>
            </a:r>
            <a:endParaRPr lang="en-US" altLang="en-US"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09E238FE-29EF-4F34-9F29-D0969813BE6E}"/>
              </a:ext>
            </a:extLst>
          </p:cNvPr>
          <p:cNvSpPr>
            <a:spLocks noGrp="1" noChangeArrowheads="1"/>
          </p:cNvSpPr>
          <p:nvPr>
            <p:ph type="title"/>
          </p:nvPr>
        </p:nvSpPr>
        <p:spPr>
          <a:xfrm>
            <a:off x="804672" y="964692"/>
            <a:ext cx="3066937" cy="1188720"/>
          </a:xfrm>
        </p:spPr>
        <p:txBody>
          <a:bodyPr rtlCol="0">
            <a:normAutofit/>
          </a:bodyPr>
          <a:lstStyle/>
          <a:p>
            <a:pPr>
              <a:spcBef>
                <a:spcPts val="0"/>
              </a:spcBef>
              <a:defRPr/>
            </a:pPr>
            <a:r>
              <a:rPr lang="en-US" altLang="en-US" sz="1500" b="1">
                <a:latin typeface="Times New Roman" panose="02020603050405020304" pitchFamily="18" charset="0"/>
                <a:cs typeface="Times New Roman" panose="02020603050405020304" pitchFamily="18" charset="0"/>
              </a:rPr>
              <a:t>Steps in Developing Effective Marketing Communication</a:t>
            </a:r>
            <a:endParaRPr lang="en-US" sz="1500" b="1" kern="0">
              <a:latin typeface="Times New Roman" panose="02020603050405020304" pitchFamily="18" charset="0"/>
              <a:cs typeface="Times New Roman" panose="02020603050405020304" pitchFamily="18" charset="0"/>
            </a:endParaRPr>
          </a:p>
        </p:txBody>
      </p:sp>
      <p:sp>
        <p:nvSpPr>
          <p:cNvPr id="21" name="Rectangle 20">
            <a:extLst>
              <a:ext uri="{FF2B5EF4-FFF2-40B4-BE49-F238E27FC236}">
                <a16:creationId xmlns:a16="http://schemas.microsoft.com/office/drawing/2014/main" id="{6515FC82-3453-4CBE-8895-4CCFF33952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C5FD847B-65C0-4027-8DFC-70CB42451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A991A4BF-75AC-4896-9EA2-64F96EBA48A3}"/>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11" name="AutoShape 4">
            <a:extLst>
              <a:ext uri="{FF2B5EF4-FFF2-40B4-BE49-F238E27FC236}">
                <a16:creationId xmlns:a16="http://schemas.microsoft.com/office/drawing/2014/main" id="{2AE04928-E0C4-49AB-A998-930B6FC6B8EF}"/>
              </a:ext>
            </a:extLst>
          </p:cNvPr>
          <p:cNvSpPr>
            <a:spLocks noChangeArrowheads="1"/>
          </p:cNvSpPr>
          <p:nvPr/>
        </p:nvSpPr>
        <p:spPr bwMode="auto">
          <a:xfrm>
            <a:off x="4999349" y="1293275"/>
            <a:ext cx="3626603" cy="652789"/>
          </a:xfrm>
          <a:prstGeom prst="homePlate">
            <a:avLst>
              <a:gd name="adj" fmla="val 31173"/>
            </a:avLst>
          </a:prstGeom>
          <a:solidFill>
            <a:schemeClr val="accent2">
              <a:lumMod val="60000"/>
              <a:lumOff val="40000"/>
            </a:schemeClr>
          </a:solidFill>
          <a:ln w="9525">
            <a:solidFill>
              <a:srgbClr val="996600"/>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434340">
              <a:spcAft>
                <a:spcPts val="600"/>
              </a:spcAft>
              <a:defRPr/>
            </a:pPr>
            <a:r>
              <a:rPr kumimoji="1" lang="en-US" altLang="zh-CN" sz="1900" kern="1200">
                <a:solidFill>
                  <a:schemeClr val="tx1"/>
                </a:solidFill>
                <a:latin typeface="Times New Roman" panose="02020603050405020304" pitchFamily="18" charset="0"/>
                <a:ea typeface="+mn-ea"/>
                <a:cs typeface="+mn-cs"/>
              </a:rPr>
              <a:t>Identifying the Target</a:t>
            </a:r>
            <a:r>
              <a:rPr kumimoji="1" lang="en-US" altLang="zh-CN" sz="2280" kern="1200">
                <a:solidFill>
                  <a:schemeClr val="tx1"/>
                </a:solidFill>
                <a:latin typeface="Times New Roman" panose="02020603050405020304" pitchFamily="18" charset="0"/>
                <a:ea typeface="+mn-ea"/>
                <a:cs typeface="+mn-cs"/>
              </a:rPr>
              <a:t> </a:t>
            </a:r>
            <a:r>
              <a:rPr kumimoji="1" lang="en-US" altLang="zh-CN" sz="1900" kern="1200">
                <a:solidFill>
                  <a:schemeClr val="tx1"/>
                </a:solidFill>
                <a:latin typeface="Times New Roman" panose="02020603050405020304" pitchFamily="18" charset="0"/>
                <a:ea typeface="+mn-ea"/>
                <a:cs typeface="+mn-cs"/>
              </a:rPr>
              <a:t>Audience</a:t>
            </a:r>
            <a:endParaRPr kumimoji="1" lang="en-US" altLang="zh-CN" sz="2000">
              <a:latin typeface="Times New Roman" panose="02020603050405020304" pitchFamily="18" charset="0"/>
            </a:endParaRPr>
          </a:p>
        </p:txBody>
      </p:sp>
      <p:sp>
        <p:nvSpPr>
          <p:cNvPr id="12" name="AutoShape 5">
            <a:hlinkClick r:id="" action="ppaction://noaction"/>
            <a:extLst>
              <a:ext uri="{FF2B5EF4-FFF2-40B4-BE49-F238E27FC236}">
                <a16:creationId xmlns:a16="http://schemas.microsoft.com/office/drawing/2014/main" id="{BB18D83E-D622-43D6-AC0E-83EBECA6B20F}"/>
              </a:ext>
            </a:extLst>
          </p:cNvPr>
          <p:cNvSpPr>
            <a:spLocks noChangeArrowheads="1"/>
          </p:cNvSpPr>
          <p:nvPr/>
        </p:nvSpPr>
        <p:spPr bwMode="auto">
          <a:xfrm>
            <a:off x="5362009" y="2018596"/>
            <a:ext cx="3699135" cy="725321"/>
          </a:xfrm>
          <a:prstGeom prst="homePlate">
            <a:avLst>
              <a:gd name="adj" fmla="val 28617"/>
            </a:avLst>
          </a:prstGeom>
          <a:solidFill>
            <a:schemeClr val="accent2">
              <a:lumMod val="60000"/>
              <a:lumOff val="40000"/>
            </a:schemeClr>
          </a:solidFill>
          <a:ln w="9525">
            <a:solidFill>
              <a:srgbClr val="996600"/>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434340">
              <a:spcAft>
                <a:spcPts val="600"/>
              </a:spcAft>
              <a:defRPr/>
            </a:pPr>
            <a:r>
              <a:rPr kumimoji="1" lang="en-US" altLang="zh-CN" sz="1900" kern="1200">
                <a:solidFill>
                  <a:schemeClr val="tx1"/>
                </a:solidFill>
                <a:latin typeface="Times New Roman" panose="02020603050405020304" pitchFamily="18" charset="0"/>
                <a:ea typeface="+mn-ea"/>
                <a:cs typeface="+mn-cs"/>
              </a:rPr>
              <a:t>Determining the communication </a:t>
            </a:r>
          </a:p>
          <a:p>
            <a:pPr algn="ctr" defTabSz="434340">
              <a:spcAft>
                <a:spcPts val="600"/>
              </a:spcAft>
              <a:defRPr/>
            </a:pPr>
            <a:r>
              <a:rPr kumimoji="1" lang="en-US" altLang="zh-CN" sz="1900" kern="1200">
                <a:solidFill>
                  <a:schemeClr val="tx1"/>
                </a:solidFill>
                <a:latin typeface="Times New Roman" panose="02020603050405020304" pitchFamily="18" charset="0"/>
                <a:ea typeface="+mn-ea"/>
                <a:cs typeface="+mn-cs"/>
              </a:rPr>
              <a:t>objectives</a:t>
            </a:r>
            <a:endParaRPr kumimoji="1" lang="en-US" altLang="zh-CN" sz="2000">
              <a:latin typeface="Times New Roman" panose="02020603050405020304" pitchFamily="18" charset="0"/>
            </a:endParaRPr>
          </a:p>
        </p:txBody>
      </p:sp>
      <p:sp>
        <p:nvSpPr>
          <p:cNvPr id="13" name="AutoShape 6">
            <a:hlinkClick r:id="" action="ppaction://noaction"/>
            <a:extLst>
              <a:ext uri="{FF2B5EF4-FFF2-40B4-BE49-F238E27FC236}">
                <a16:creationId xmlns:a16="http://schemas.microsoft.com/office/drawing/2014/main" id="{6D872B72-4D59-4F9B-8DCD-1A8918FA72A6}"/>
              </a:ext>
            </a:extLst>
          </p:cNvPr>
          <p:cNvSpPr>
            <a:spLocks noChangeArrowheads="1"/>
          </p:cNvSpPr>
          <p:nvPr/>
        </p:nvSpPr>
        <p:spPr bwMode="auto">
          <a:xfrm>
            <a:off x="5942266" y="2743916"/>
            <a:ext cx="3626603" cy="652789"/>
          </a:xfrm>
          <a:prstGeom prst="homePlate">
            <a:avLst>
              <a:gd name="adj" fmla="val 31173"/>
            </a:avLst>
          </a:prstGeom>
          <a:solidFill>
            <a:schemeClr val="accent2">
              <a:lumMod val="60000"/>
              <a:lumOff val="40000"/>
            </a:schemeClr>
          </a:solidFill>
          <a:ln w="9525">
            <a:solidFill>
              <a:srgbClr val="996600"/>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434340">
              <a:spcAft>
                <a:spcPts val="600"/>
              </a:spcAft>
              <a:defRPr/>
            </a:pPr>
            <a:r>
              <a:rPr kumimoji="1" lang="en-US" altLang="zh-CN" sz="2280" kern="1200">
                <a:solidFill>
                  <a:schemeClr val="tx1"/>
                </a:solidFill>
                <a:latin typeface="Times New Roman" panose="02020603050405020304" pitchFamily="18" charset="0"/>
                <a:ea typeface="+mn-ea"/>
                <a:cs typeface="+mn-cs"/>
              </a:rPr>
              <a:t>Designing a Message</a:t>
            </a:r>
            <a:endParaRPr kumimoji="1" lang="en-US" altLang="zh-CN" sz="2400">
              <a:latin typeface="Times New Roman" panose="02020603050405020304" pitchFamily="18" charset="0"/>
            </a:endParaRPr>
          </a:p>
        </p:txBody>
      </p:sp>
      <p:sp>
        <p:nvSpPr>
          <p:cNvPr id="14" name="AutoShape 7">
            <a:hlinkClick r:id="" action="ppaction://noaction"/>
            <a:extLst>
              <a:ext uri="{FF2B5EF4-FFF2-40B4-BE49-F238E27FC236}">
                <a16:creationId xmlns:a16="http://schemas.microsoft.com/office/drawing/2014/main" id="{ACF24294-3748-4B04-BD11-8A75C1B58AFC}"/>
              </a:ext>
            </a:extLst>
          </p:cNvPr>
          <p:cNvSpPr>
            <a:spLocks noChangeArrowheads="1"/>
          </p:cNvSpPr>
          <p:nvPr/>
        </p:nvSpPr>
        <p:spPr bwMode="auto">
          <a:xfrm>
            <a:off x="6377458" y="3469237"/>
            <a:ext cx="3626603" cy="652789"/>
          </a:xfrm>
          <a:prstGeom prst="homePlate">
            <a:avLst>
              <a:gd name="adj" fmla="val 31173"/>
            </a:avLst>
          </a:prstGeom>
          <a:solidFill>
            <a:schemeClr val="accent2">
              <a:lumMod val="60000"/>
              <a:lumOff val="40000"/>
            </a:schemeClr>
          </a:solidFill>
          <a:ln w="9525">
            <a:solidFill>
              <a:srgbClr val="996600"/>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434340">
              <a:spcAft>
                <a:spcPts val="600"/>
              </a:spcAft>
              <a:defRPr/>
            </a:pPr>
            <a:r>
              <a:rPr kumimoji="1" lang="en-US" altLang="zh-CN" sz="2280" kern="1200">
                <a:solidFill>
                  <a:schemeClr val="tx1"/>
                </a:solidFill>
                <a:latin typeface="Times New Roman" panose="02020603050405020304" pitchFamily="18" charset="0"/>
                <a:ea typeface="+mn-ea"/>
                <a:cs typeface="+mn-cs"/>
              </a:rPr>
              <a:t>Choosing Media</a:t>
            </a:r>
            <a:endParaRPr kumimoji="1" lang="en-US" altLang="zh-CN" sz="2400">
              <a:latin typeface="Times New Roman" panose="02020603050405020304" pitchFamily="18" charset="0"/>
            </a:endParaRPr>
          </a:p>
        </p:txBody>
      </p:sp>
      <p:sp>
        <p:nvSpPr>
          <p:cNvPr id="15" name="AutoShape 8">
            <a:extLst>
              <a:ext uri="{FF2B5EF4-FFF2-40B4-BE49-F238E27FC236}">
                <a16:creationId xmlns:a16="http://schemas.microsoft.com/office/drawing/2014/main" id="{59B06061-3A95-417A-8CA5-C3EEAE5AC275}"/>
              </a:ext>
            </a:extLst>
          </p:cNvPr>
          <p:cNvSpPr>
            <a:spLocks noChangeArrowheads="1"/>
          </p:cNvSpPr>
          <p:nvPr/>
        </p:nvSpPr>
        <p:spPr bwMode="auto">
          <a:xfrm>
            <a:off x="6740118" y="4194558"/>
            <a:ext cx="3699135" cy="652789"/>
          </a:xfrm>
          <a:prstGeom prst="homePlate">
            <a:avLst>
              <a:gd name="adj" fmla="val 31796"/>
            </a:avLst>
          </a:prstGeom>
          <a:solidFill>
            <a:schemeClr val="accent2">
              <a:lumMod val="60000"/>
              <a:lumOff val="40000"/>
            </a:schemeClr>
          </a:solidFill>
          <a:ln w="9525">
            <a:solidFill>
              <a:srgbClr val="996600"/>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434340">
              <a:spcAft>
                <a:spcPts val="600"/>
              </a:spcAft>
              <a:defRPr/>
            </a:pPr>
            <a:r>
              <a:rPr kumimoji="1" lang="en-US" altLang="zh-CN" sz="2280" kern="1200">
                <a:solidFill>
                  <a:schemeClr val="tx1"/>
                </a:solidFill>
                <a:latin typeface="Times New Roman" panose="02020603050405020304" pitchFamily="18" charset="0"/>
                <a:ea typeface="+mn-ea"/>
                <a:cs typeface="+mn-cs"/>
              </a:rPr>
              <a:t>Selecting the Message Source</a:t>
            </a:r>
            <a:endParaRPr kumimoji="1" lang="en-US" altLang="zh-CN" sz="2400">
              <a:latin typeface="Times New Roman" panose="02020603050405020304" pitchFamily="18" charset="0"/>
            </a:endParaRPr>
          </a:p>
        </p:txBody>
      </p:sp>
      <p:sp>
        <p:nvSpPr>
          <p:cNvPr id="16" name="AutoShape 9">
            <a:extLst>
              <a:ext uri="{FF2B5EF4-FFF2-40B4-BE49-F238E27FC236}">
                <a16:creationId xmlns:a16="http://schemas.microsoft.com/office/drawing/2014/main" id="{5340AC45-EA60-484F-955B-882ACF8D4532}"/>
              </a:ext>
            </a:extLst>
          </p:cNvPr>
          <p:cNvSpPr>
            <a:spLocks noChangeArrowheads="1"/>
          </p:cNvSpPr>
          <p:nvPr/>
        </p:nvSpPr>
        <p:spPr bwMode="auto">
          <a:xfrm>
            <a:off x="7247843" y="4919878"/>
            <a:ext cx="3626603" cy="652789"/>
          </a:xfrm>
          <a:prstGeom prst="homePlate">
            <a:avLst>
              <a:gd name="adj" fmla="val 31173"/>
            </a:avLst>
          </a:prstGeom>
          <a:solidFill>
            <a:schemeClr val="accent2">
              <a:lumMod val="60000"/>
              <a:lumOff val="40000"/>
            </a:schemeClr>
          </a:solidFill>
          <a:ln w="9525">
            <a:solidFill>
              <a:srgbClr val="996600"/>
            </a:solidFill>
            <a:miter lim="800000"/>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434340">
              <a:spcAft>
                <a:spcPts val="600"/>
              </a:spcAft>
              <a:defRPr/>
            </a:pPr>
            <a:r>
              <a:rPr kumimoji="1" lang="en-US" altLang="zh-CN" sz="2280" kern="1200">
                <a:solidFill>
                  <a:schemeClr val="tx1"/>
                </a:solidFill>
                <a:latin typeface="Times New Roman" panose="02020603050405020304" pitchFamily="18" charset="0"/>
                <a:ea typeface="+mn-ea"/>
                <a:cs typeface="+mn-cs"/>
              </a:rPr>
              <a:t>Collecting Feedback</a:t>
            </a:r>
            <a:endParaRPr kumimoji="1" lang="en-US" altLang="zh-CN" sz="2400">
              <a:latin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58BD18CA-22DA-4BDC-B112-2280CC527232}"/>
              </a:ext>
            </a:extLst>
          </p:cNvPr>
          <p:cNvSpPr>
            <a:spLocks noGrp="1" noChangeArrowheads="1"/>
          </p:cNvSpPr>
          <p:nvPr>
            <p:ph type="title"/>
          </p:nvPr>
        </p:nvSpPr>
        <p:spPr>
          <a:xfrm>
            <a:off x="804672" y="964692"/>
            <a:ext cx="3066937" cy="1188720"/>
          </a:xfrm>
        </p:spPr>
        <p:txBody>
          <a:bodyPr vert="horz" lIns="182880" tIns="182880" rIns="182880" bIns="182880" rtlCol="0" anchor="ctr">
            <a:normAutofit/>
          </a:bodyPr>
          <a:lstStyle/>
          <a:p>
            <a:pPr>
              <a:defRPr/>
            </a:pPr>
            <a:r>
              <a:rPr lang="en-US" altLang="en-US" sz="1300" b="1"/>
              <a:t>Steps in Developing Effective Marketing Communication</a:t>
            </a:r>
            <a:endParaRPr lang="en-US" sz="1300" b="1"/>
          </a:p>
        </p:txBody>
      </p:sp>
      <p:sp>
        <p:nvSpPr>
          <p:cNvPr id="38916" name="Rectangle 3">
            <a:extLst>
              <a:ext uri="{FF2B5EF4-FFF2-40B4-BE49-F238E27FC236}">
                <a16:creationId xmlns:a16="http://schemas.microsoft.com/office/drawing/2014/main" id="{0C0AF3EE-FB33-4492-89A8-A33B9BD5A7B3}"/>
              </a:ext>
            </a:extLst>
          </p:cNvPr>
          <p:cNvSpPr txBox="1">
            <a:spLocks noChangeArrowheads="1"/>
          </p:cNvSpPr>
          <p:nvPr/>
        </p:nvSpPr>
        <p:spPr bwMode="auto">
          <a:xfrm>
            <a:off x="803244" y="2638044"/>
            <a:ext cx="3063765" cy="326320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indent="-228600" defTabSz="914400">
              <a:lnSpc>
                <a:spcPct val="90000"/>
              </a:lnSpc>
              <a:spcBef>
                <a:spcPts val="1000"/>
              </a:spcBef>
              <a:buClr>
                <a:schemeClr val="accent2"/>
              </a:buClr>
              <a:buSzPct val="125000"/>
            </a:pPr>
            <a:r>
              <a:rPr lang="en-US" altLang="en-US" sz="1400" b="1" dirty="0">
                <a:solidFill>
                  <a:schemeClr val="tx1">
                    <a:lumMod val="85000"/>
                    <a:lumOff val="15000"/>
                  </a:schemeClr>
                </a:solidFill>
                <a:latin typeface="Times New Roman" panose="02020603050405020304" pitchFamily="18" charset="0"/>
                <a:cs typeface="Times New Roman" panose="02020603050405020304" pitchFamily="18" charset="0"/>
              </a:rPr>
              <a:t>Identifying the Target Audience</a:t>
            </a:r>
          </a:p>
          <a:p>
            <a:pPr lvl="1" indent="-228600" defTabSz="914400">
              <a:lnSpc>
                <a:spcPct val="90000"/>
              </a:lnSpc>
              <a:spcBef>
                <a:spcPts val="1000"/>
              </a:spcBef>
              <a:buClr>
                <a:schemeClr val="accent2"/>
              </a:buClr>
              <a:buSzPct val="125000"/>
              <a:buFont typeface="Arial" panose="020B0604020202020204" pitchFamily="34" charset="0"/>
              <a:buChar char="•"/>
            </a:pPr>
            <a:r>
              <a:rPr lang="en-US" altLang="en-US" sz="1400" dirty="0">
                <a:solidFill>
                  <a:schemeClr val="tx1">
                    <a:lumMod val="85000"/>
                    <a:lumOff val="15000"/>
                  </a:schemeClr>
                </a:solidFill>
                <a:latin typeface="Times New Roman" panose="02020603050405020304" pitchFamily="18" charset="0"/>
                <a:cs typeface="Times New Roman" panose="02020603050405020304" pitchFamily="18" charset="0"/>
              </a:rPr>
              <a:t>Can be current users or potential users</a:t>
            </a:r>
          </a:p>
          <a:p>
            <a:pPr lvl="1" indent="-228600" defTabSz="914400">
              <a:lnSpc>
                <a:spcPct val="90000"/>
              </a:lnSpc>
              <a:spcBef>
                <a:spcPts val="1000"/>
              </a:spcBef>
              <a:buClr>
                <a:schemeClr val="accent2"/>
              </a:buClr>
              <a:buSzPct val="125000"/>
              <a:buFont typeface="Arial" panose="020B0604020202020204" pitchFamily="34" charset="0"/>
              <a:buChar char="•"/>
            </a:pPr>
            <a:r>
              <a:rPr lang="en-US" altLang="en-US" sz="1400" dirty="0">
                <a:solidFill>
                  <a:schemeClr val="tx1">
                    <a:lumMod val="85000"/>
                    <a:lumOff val="15000"/>
                  </a:schemeClr>
                </a:solidFill>
                <a:latin typeface="Times New Roman" panose="02020603050405020304" pitchFamily="18" charset="0"/>
                <a:cs typeface="Times New Roman" panose="02020603050405020304" pitchFamily="18" charset="0"/>
              </a:rPr>
              <a:t>Those who make the buying decision or influences it</a:t>
            </a:r>
          </a:p>
          <a:p>
            <a:pPr lvl="1" indent="-228600" defTabSz="914400">
              <a:lnSpc>
                <a:spcPct val="90000"/>
              </a:lnSpc>
              <a:spcBef>
                <a:spcPts val="1000"/>
              </a:spcBef>
              <a:buClr>
                <a:schemeClr val="accent2"/>
              </a:buClr>
              <a:buSzPct val="125000"/>
              <a:buFont typeface="Arial" panose="020B0604020202020204" pitchFamily="34" charset="0"/>
              <a:buChar char="•"/>
            </a:pPr>
            <a:r>
              <a:rPr lang="en-US" altLang="en-US" sz="1400" dirty="0">
                <a:solidFill>
                  <a:schemeClr val="tx1">
                    <a:lumMod val="85000"/>
                    <a:lumOff val="15000"/>
                  </a:schemeClr>
                </a:solidFill>
                <a:latin typeface="Times New Roman" panose="02020603050405020304" pitchFamily="18" charset="0"/>
                <a:cs typeface="Times New Roman" panose="02020603050405020304" pitchFamily="18" charset="0"/>
              </a:rPr>
              <a:t>It affects decisions related to what, how, when, and where message will be said, as well as who will say it</a:t>
            </a:r>
          </a:p>
        </p:txBody>
      </p:sp>
      <p:sp>
        <p:nvSpPr>
          <p:cNvPr id="38923" name="Rectangle 38922">
            <a:extLst>
              <a:ext uri="{FF2B5EF4-FFF2-40B4-BE49-F238E27FC236}">
                <a16:creationId xmlns:a16="http://schemas.microsoft.com/office/drawing/2014/main" id="{6515FC82-3453-4CBE-8895-4CCFF33952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18" name="Rectangle 38917">
            <a:extLst>
              <a:ext uri="{FF2B5EF4-FFF2-40B4-BE49-F238E27FC236}">
                <a16:creationId xmlns:a16="http://schemas.microsoft.com/office/drawing/2014/main" id="{C5FD847B-65C0-4027-8DFC-70CB42451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920" name="Graphic 38919" descr="Onboarding">
            <a:extLst>
              <a:ext uri="{FF2B5EF4-FFF2-40B4-BE49-F238E27FC236}">
                <a16:creationId xmlns:a16="http://schemas.microsoft.com/office/drawing/2014/main" id="{DF6CAA3C-FBAE-2274-1886-31621CED409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97202" y="1293275"/>
            <a:ext cx="4279392" cy="4279392"/>
          </a:xfrm>
          <a:prstGeom prst="rect">
            <a:avLst/>
          </a:prstGeom>
        </p:spPr>
      </p:pic>
      <p:sp>
        <p:nvSpPr>
          <p:cNvPr id="8" name="Text Placeholder 6">
            <a:extLst>
              <a:ext uri="{FF2B5EF4-FFF2-40B4-BE49-F238E27FC236}">
                <a16:creationId xmlns:a16="http://schemas.microsoft.com/office/drawing/2014/main" id="{34767AA8-D3A2-4E8A-9D88-0592C2E7E410}"/>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98A3201A-DDA0-45E1-8E9E-9D37A849D061}"/>
              </a:ext>
            </a:extLst>
          </p:cNvPr>
          <p:cNvSpPr>
            <a:spLocks noGrp="1" noChangeArrowheads="1"/>
          </p:cNvSpPr>
          <p:nvPr>
            <p:ph type="title"/>
          </p:nvPr>
        </p:nvSpPr>
        <p:spPr>
          <a:xfrm>
            <a:off x="640079" y="640079"/>
            <a:ext cx="3402531" cy="5272242"/>
          </a:xfrm>
        </p:spPr>
        <p:txBody>
          <a:bodyPr vert="horz" lIns="182880" tIns="182880" rIns="182880" bIns="182880" rtlCol="0" anchor="ctr">
            <a:normAutofit/>
          </a:bodyPr>
          <a:lstStyle/>
          <a:p>
            <a:pPr>
              <a:defRPr/>
            </a:pPr>
            <a:r>
              <a:rPr lang="en-US" altLang="en-US" sz="2200" b="1"/>
              <a:t>Steps in Developing Effective Marketing Communication</a:t>
            </a:r>
            <a:endParaRPr lang="en-US" sz="2200" b="1"/>
          </a:p>
        </p:txBody>
      </p:sp>
      <p:sp>
        <p:nvSpPr>
          <p:cNvPr id="17" name="Rectangle 3">
            <a:extLst>
              <a:ext uri="{FF2B5EF4-FFF2-40B4-BE49-F238E27FC236}">
                <a16:creationId xmlns:a16="http://schemas.microsoft.com/office/drawing/2014/main" id="{D272490F-559B-4033-8E55-EC7F9A272E60}"/>
              </a:ext>
            </a:extLst>
          </p:cNvPr>
          <p:cNvSpPr txBox="1">
            <a:spLocks noChangeArrowheads="1"/>
          </p:cNvSpPr>
          <p:nvPr/>
        </p:nvSpPr>
        <p:spPr bwMode="auto">
          <a:xfrm>
            <a:off x="4672103" y="640080"/>
            <a:ext cx="6883072" cy="1624958"/>
          </a:xfrm>
          <a:prstGeom prst="rect">
            <a:avLst/>
          </a:prstGeom>
        </p:spPr>
        <p:txBody>
          <a:bodyPr vert="horz" lIns="91440" tIns="45720" rIns="91440" bIns="45720" rtlCol="0">
            <a:norm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indent="-228600" defTabSz="914400">
              <a:lnSpc>
                <a:spcPct val="90000"/>
              </a:lnSpc>
              <a:spcBef>
                <a:spcPts val="1000"/>
              </a:spcBef>
              <a:buClr>
                <a:schemeClr val="accent2"/>
              </a:buClr>
              <a:buSzPct val="125000"/>
              <a:defRPr/>
            </a:pPr>
            <a:r>
              <a:rPr lang="en-US" altLang="en-US" sz="1400" b="1" dirty="0">
                <a:solidFill>
                  <a:schemeClr val="tx1">
                    <a:lumMod val="85000"/>
                    <a:lumOff val="15000"/>
                  </a:schemeClr>
                </a:solidFill>
                <a:latin typeface="Times New Roman" panose="02020603050405020304" pitchFamily="18" charset="0"/>
                <a:cs typeface="Times New Roman" panose="02020603050405020304" pitchFamily="18" charset="0"/>
              </a:rPr>
              <a:t>Determining the Communication Objectives</a:t>
            </a:r>
          </a:p>
          <a:p>
            <a:pPr lvl="1" indent="-228600" defTabSz="914400">
              <a:lnSpc>
                <a:spcPct val="90000"/>
              </a:lnSpc>
              <a:spcBef>
                <a:spcPts val="1000"/>
              </a:spcBef>
              <a:buClr>
                <a:schemeClr val="accent2"/>
              </a:buClr>
              <a:buSzPct val="125000"/>
              <a:buFont typeface="Arial" panose="020B0604020202020204" pitchFamily="34" charset="0"/>
              <a:buChar char="•"/>
              <a:defRPr/>
            </a:pPr>
            <a:r>
              <a:rPr lang="en-US" altLang="en-US" sz="1400" dirty="0">
                <a:solidFill>
                  <a:schemeClr val="tx1">
                    <a:lumMod val="85000"/>
                    <a:lumOff val="15000"/>
                  </a:schemeClr>
                </a:solidFill>
                <a:latin typeface="Times New Roman" panose="02020603050405020304" pitchFamily="18" charset="0"/>
                <a:cs typeface="Times New Roman" panose="02020603050405020304" pitchFamily="18" charset="0"/>
              </a:rPr>
              <a:t>Purchase may result only after a lengthy consumer decision making process</a:t>
            </a:r>
          </a:p>
          <a:p>
            <a:pPr lvl="1" indent="-228600" defTabSz="914400">
              <a:lnSpc>
                <a:spcPct val="90000"/>
              </a:lnSpc>
              <a:spcBef>
                <a:spcPts val="1000"/>
              </a:spcBef>
              <a:buClr>
                <a:schemeClr val="accent2"/>
              </a:buClr>
              <a:buSzPct val="125000"/>
              <a:buFont typeface="Arial" panose="020B0604020202020204" pitchFamily="34" charset="0"/>
              <a:buChar char="•"/>
              <a:defRPr/>
            </a:pPr>
            <a:r>
              <a:rPr lang="en-US" altLang="en-US" sz="1400" b="1" dirty="0">
                <a:solidFill>
                  <a:schemeClr val="tx1">
                    <a:lumMod val="85000"/>
                    <a:lumOff val="15000"/>
                  </a:schemeClr>
                </a:solidFill>
                <a:latin typeface="Times New Roman" panose="02020603050405020304" pitchFamily="18" charset="0"/>
                <a:cs typeface="Times New Roman" panose="02020603050405020304" pitchFamily="18" charset="0"/>
              </a:rPr>
              <a:t>Buyer readiness stages</a:t>
            </a:r>
          </a:p>
          <a:p>
            <a:pPr marL="457200" lvl="1" indent="-228600" defTabSz="914400">
              <a:lnSpc>
                <a:spcPct val="90000"/>
              </a:lnSpc>
              <a:spcBef>
                <a:spcPts val="1000"/>
              </a:spcBef>
              <a:buClr>
                <a:schemeClr val="accent2"/>
              </a:buClr>
              <a:buSzPct val="125000"/>
              <a:buFont typeface="Arial" panose="020B0604020202020204" pitchFamily="34" charset="0"/>
              <a:buChar char="•"/>
              <a:defRPr/>
            </a:pPr>
            <a:r>
              <a:rPr lang="en-US" altLang="en-US" sz="1400" dirty="0">
                <a:solidFill>
                  <a:schemeClr val="tx1">
                    <a:lumMod val="85000"/>
                    <a:lumOff val="15000"/>
                  </a:schemeClr>
                </a:solidFill>
                <a:latin typeface="Times New Roman" panose="02020603050405020304" pitchFamily="18" charset="0"/>
                <a:cs typeface="Times New Roman" panose="02020603050405020304" pitchFamily="18" charset="0"/>
              </a:rPr>
              <a:t>	The stages consumers normally pass through on their way to a purchase:</a:t>
            </a:r>
          </a:p>
          <a:p>
            <a:pPr marL="457200" lvl="1" indent="-228600" defTabSz="914400">
              <a:lnSpc>
                <a:spcPct val="90000"/>
              </a:lnSpc>
              <a:spcBef>
                <a:spcPts val="1000"/>
              </a:spcBef>
              <a:buClr>
                <a:schemeClr val="accent2"/>
              </a:buClr>
              <a:buSzPct val="125000"/>
              <a:buFont typeface="Arial" panose="020B0604020202020204" pitchFamily="34" charset="0"/>
              <a:buChar char="•"/>
              <a:defRPr/>
            </a:pPr>
            <a:endParaRPr lang="en-US" altLang="en-US" sz="1000" dirty="0">
              <a:solidFill>
                <a:schemeClr val="tx1">
                  <a:lumMod val="85000"/>
                  <a:lumOff val="15000"/>
                </a:schemeClr>
              </a:solidFill>
              <a:latin typeface="+mn-lt"/>
            </a:endParaRPr>
          </a:p>
        </p:txBody>
      </p:sp>
      <p:pic>
        <p:nvPicPr>
          <p:cNvPr id="39941" name="Picture 2" descr="A picture containing device&#10;&#10;Description automatically generated">
            <a:extLst>
              <a:ext uri="{FF2B5EF4-FFF2-40B4-BE49-F238E27FC236}">
                <a16:creationId xmlns:a16="http://schemas.microsoft.com/office/drawing/2014/main" id="{11DA1C7F-DE67-4D53-A840-7A9D85C995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4217"/>
          <a:stretch>
            <a:fillRect/>
          </a:stretch>
        </p:blipFill>
        <p:spPr bwMode="auto">
          <a:xfrm>
            <a:off x="4672103" y="3551838"/>
            <a:ext cx="6883071" cy="1375912"/>
          </a:xfrm>
          <a:prstGeom prst="rect">
            <a:avLst/>
          </a:prstGeom>
          <a:noFill/>
          <a:ln w="31750" cap="sq">
            <a:solidFill>
              <a:srgbClr val="FFFFFF"/>
            </a:solidFill>
            <a:miter lim="800000"/>
          </a:ln>
          <a:extLst>
            <a:ext uri="{909E8E84-426E-40DD-AFC4-6F175D3DCCD1}">
              <a14:hiddenFill xmlns:a14="http://schemas.microsoft.com/office/drawing/2010/main">
                <a:solidFill>
                  <a:srgbClr val="FFFFFF"/>
                </a:solidFill>
              </a14:hiddenFill>
            </a:ext>
          </a:extLst>
        </p:spPr>
      </p:pic>
      <p:sp>
        <p:nvSpPr>
          <p:cNvPr id="8" name="Text Placeholder 6">
            <a:extLst>
              <a:ext uri="{FF2B5EF4-FFF2-40B4-BE49-F238E27FC236}">
                <a16:creationId xmlns:a16="http://schemas.microsoft.com/office/drawing/2014/main" id="{269602BB-446F-4B2E-AF37-78F006596119}"/>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D2DD8D8A-9F44-497B-A2A5-F9DD05BEF4AF}"/>
              </a:ext>
            </a:extLst>
          </p:cNvPr>
          <p:cNvSpPr>
            <a:spLocks noGrp="1"/>
          </p:cNvSpPr>
          <p:nvPr>
            <p:ph type="title"/>
          </p:nvPr>
        </p:nvSpPr>
        <p:spPr>
          <a:xfrm>
            <a:off x="5445496" y="978776"/>
            <a:ext cx="5925310" cy="1174991"/>
          </a:xfrm>
        </p:spPr>
        <p:txBody>
          <a:bodyPr>
            <a:normAutofit/>
          </a:bodyPr>
          <a:lstStyle/>
          <a:p>
            <a:pPr eaLnBrk="1" hangingPunct="1"/>
            <a:r>
              <a:rPr lang="en-US" altLang="en-US" sz="2400" b="1">
                <a:latin typeface="Times New Roman" panose="02020603050405020304" pitchFamily="18" charset="0"/>
                <a:cs typeface="Times New Roman" panose="02020603050405020304" pitchFamily="18" charset="0"/>
              </a:rPr>
              <a:t>Integrated Marketing Communication Strategy</a:t>
            </a:r>
          </a:p>
        </p:txBody>
      </p:sp>
      <p:pic>
        <p:nvPicPr>
          <p:cNvPr id="15364" name="Picture 15363" descr="Drawings on colourful paper">
            <a:extLst>
              <a:ext uri="{FF2B5EF4-FFF2-40B4-BE49-F238E27FC236}">
                <a16:creationId xmlns:a16="http://schemas.microsoft.com/office/drawing/2014/main" id="{45EBC532-1B40-AA21-53AE-E4DFB5A7E9CC}"/>
              </a:ext>
            </a:extLst>
          </p:cNvPr>
          <p:cNvPicPr>
            <a:picLocks noChangeAspect="1"/>
          </p:cNvPicPr>
          <p:nvPr/>
        </p:nvPicPr>
        <p:blipFill rotWithShape="1">
          <a:blip r:embed="rId3"/>
          <a:srcRect l="17206" r="37462" b="-1"/>
          <a:stretch/>
        </p:blipFill>
        <p:spPr>
          <a:xfrm>
            <a:off x="20" y="10"/>
            <a:ext cx="4657325" cy="6857990"/>
          </a:xfrm>
          <a:prstGeom prst="rect">
            <a:avLst/>
          </a:prstGeom>
        </p:spPr>
      </p:pic>
      <p:sp>
        <p:nvSpPr>
          <p:cNvPr id="15362" name="Rectangle 3">
            <a:extLst>
              <a:ext uri="{FF2B5EF4-FFF2-40B4-BE49-F238E27FC236}">
                <a16:creationId xmlns:a16="http://schemas.microsoft.com/office/drawing/2014/main" id="{53615DAA-BEB2-4640-A33C-8590D283EC18}"/>
              </a:ext>
            </a:extLst>
          </p:cNvPr>
          <p:cNvSpPr>
            <a:spLocks noGrp="1"/>
          </p:cNvSpPr>
          <p:nvPr>
            <p:ph idx="1"/>
          </p:nvPr>
        </p:nvSpPr>
        <p:spPr>
          <a:xfrm>
            <a:off x="5445496" y="2640692"/>
            <a:ext cx="5925310" cy="3255252"/>
          </a:xfrm>
        </p:spPr>
        <p:txBody>
          <a:bodyPr>
            <a:normAutofit/>
          </a:bodyPr>
          <a:lstStyle/>
          <a:p>
            <a:pPr eaLnBrk="1" hangingPunct="1">
              <a:buFont typeface="Arial" panose="020B0604020202020204" pitchFamily="34" charset="0"/>
              <a:buNone/>
            </a:pPr>
            <a:r>
              <a:rPr lang="en-US" altLang="en-US" b="1"/>
              <a:t>Topic Outline</a:t>
            </a:r>
          </a:p>
          <a:p>
            <a:pPr eaLnBrk="1" hangingPunct="1">
              <a:buFont typeface="Arial" panose="020B0604020202020204" pitchFamily="34" charset="0"/>
              <a:buNone/>
            </a:pPr>
            <a:endParaRPr lang="en-US" altLang="en-US"/>
          </a:p>
          <a:p>
            <a:r>
              <a:rPr lang="en-US" altLang="en-US">
                <a:latin typeface="Times New Roman" panose="02020603050405020304" pitchFamily="18" charset="0"/>
                <a:cs typeface="Times New Roman" panose="02020603050405020304" pitchFamily="18" charset="0"/>
              </a:rPr>
              <a:t>The Promotion Mix</a:t>
            </a:r>
          </a:p>
          <a:p>
            <a:r>
              <a:rPr lang="en-US" altLang="en-US">
                <a:latin typeface="Times New Roman" panose="02020603050405020304" pitchFamily="18" charset="0"/>
                <a:cs typeface="Times New Roman" panose="02020603050405020304" pitchFamily="18" charset="0"/>
              </a:rPr>
              <a:t>Integrated Marketing Communications</a:t>
            </a:r>
          </a:p>
          <a:p>
            <a:r>
              <a:rPr lang="en-US" altLang="en-US">
                <a:latin typeface="Times New Roman" panose="02020603050405020304" pitchFamily="18" charset="0"/>
                <a:cs typeface="Times New Roman" panose="02020603050405020304" pitchFamily="18" charset="0"/>
              </a:rPr>
              <a:t>Steps in Developing Effective Marketing Communication</a:t>
            </a:r>
          </a:p>
          <a:p>
            <a:r>
              <a:rPr lang="en-US" altLang="en-US">
                <a:latin typeface="Times New Roman" panose="02020603050405020304" pitchFamily="18" charset="0"/>
                <a:cs typeface="Times New Roman" panose="02020603050405020304" pitchFamily="18" charset="0"/>
              </a:rPr>
              <a:t>Setting the Total Promotion Budget and Mix</a:t>
            </a:r>
          </a:p>
          <a:p>
            <a:r>
              <a:rPr lang="en-US" altLang="en-US">
                <a:latin typeface="Times New Roman" panose="02020603050405020304" pitchFamily="18" charset="0"/>
                <a:cs typeface="Times New Roman" panose="02020603050405020304" pitchFamily="18" charset="0"/>
              </a:rPr>
              <a:t>Promotion Mix Strategies: Push or Pull</a:t>
            </a:r>
          </a:p>
          <a:p>
            <a:r>
              <a:rPr lang="en-US" altLang="en-US">
                <a:latin typeface="Times New Roman" panose="02020603050405020304" pitchFamily="18" charset="0"/>
                <a:cs typeface="Times New Roman" panose="02020603050405020304" pitchFamily="18" charset="0"/>
              </a:rPr>
              <a:t>Socially Responsible Communications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5DA1CC2F-E62C-426E-B0DA-91075DE85B93}"/>
              </a:ext>
            </a:extLst>
          </p:cNvPr>
          <p:cNvSpPr>
            <a:spLocks noGrp="1" noChangeArrowheads="1"/>
          </p:cNvSpPr>
          <p:nvPr>
            <p:ph type="title"/>
          </p:nvPr>
        </p:nvSpPr>
        <p:spPr>
          <a:xfrm>
            <a:off x="640079" y="640079"/>
            <a:ext cx="3402531" cy="5272242"/>
          </a:xfrm>
        </p:spPr>
        <p:txBody>
          <a:bodyPr rtlCol="0">
            <a:normAutofit/>
          </a:bodyPr>
          <a:lstStyle/>
          <a:p>
            <a:pPr>
              <a:spcBef>
                <a:spcPts val="0"/>
              </a:spcBef>
              <a:defRPr/>
            </a:pPr>
            <a:r>
              <a:rPr lang="en-US" altLang="en-US" sz="2200" b="1" dirty="0">
                <a:latin typeface="Times New Roman" panose="02020603050405020304" pitchFamily="18" charset="0"/>
                <a:cs typeface="Times New Roman" panose="02020603050405020304" pitchFamily="18" charset="0"/>
              </a:rPr>
              <a:t>Steps in Developing Effective Marketing Communication</a:t>
            </a:r>
            <a:endParaRPr lang="en-US" sz="2200" b="1" kern="0">
              <a:latin typeface="Times New Roman" panose="02020603050405020304" pitchFamily="18" charset="0"/>
              <a:cs typeface="Times New Roman" panose="02020603050405020304" pitchFamily="18" charset="0"/>
            </a:endParaRPr>
          </a:p>
        </p:txBody>
      </p:sp>
      <p:sp>
        <p:nvSpPr>
          <p:cNvPr id="8" name="Text Placeholder 6">
            <a:extLst>
              <a:ext uri="{FF2B5EF4-FFF2-40B4-BE49-F238E27FC236}">
                <a16:creationId xmlns:a16="http://schemas.microsoft.com/office/drawing/2014/main" id="{CF8A03D8-A457-40E9-86E6-19AABD88769B}"/>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40964" name="Rectangle 3">
            <a:extLst>
              <a:ext uri="{FF2B5EF4-FFF2-40B4-BE49-F238E27FC236}">
                <a16:creationId xmlns:a16="http://schemas.microsoft.com/office/drawing/2014/main" id="{3C9547C6-C75E-424C-8FF6-17505918E91C}"/>
              </a:ext>
            </a:extLst>
          </p:cNvPr>
          <p:cNvSpPr txBox="1">
            <a:spLocks noChangeArrowheads="1"/>
          </p:cNvSpPr>
          <p:nvPr/>
        </p:nvSpPr>
        <p:spPr bwMode="auto">
          <a:xfrm>
            <a:off x="4742473" y="2759476"/>
            <a:ext cx="5619396" cy="28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292608">
              <a:buNone/>
            </a:pPr>
            <a:r>
              <a:rPr lang="en-US" altLang="en-US" sz="1792" b="1" kern="1200">
                <a:solidFill>
                  <a:schemeClr val="tx1"/>
                </a:solidFill>
                <a:latin typeface="Calibri" panose="020F0502020204030204" pitchFamily="34" charset="0"/>
                <a:ea typeface="+mn-ea"/>
                <a:cs typeface="+mn-cs"/>
              </a:rPr>
              <a:t>Designing a Message</a:t>
            </a:r>
          </a:p>
          <a:p>
            <a:pPr eaLnBrk="1" hangingPunct="1">
              <a:buFont typeface="Arial" panose="020B0604020202020204" pitchFamily="34" charset="0"/>
              <a:buNone/>
            </a:pPr>
            <a:endParaRPr lang="en-US" altLang="en-US" sz="2800" b="1"/>
          </a:p>
        </p:txBody>
      </p:sp>
      <p:sp>
        <p:nvSpPr>
          <p:cNvPr id="2" name="Round Diagonal Corner of Rectangle 1">
            <a:extLst>
              <a:ext uri="{FF2B5EF4-FFF2-40B4-BE49-F238E27FC236}">
                <a16:creationId xmlns:a16="http://schemas.microsoft.com/office/drawing/2014/main" id="{E0899E67-3D2E-4392-8142-8E3A5052366E}"/>
              </a:ext>
            </a:extLst>
          </p:cNvPr>
          <p:cNvSpPr/>
          <p:nvPr/>
        </p:nvSpPr>
        <p:spPr>
          <a:xfrm>
            <a:off x="4672103" y="3221469"/>
            <a:ext cx="2590429" cy="2313029"/>
          </a:xfrm>
          <a:prstGeom prst="round2Diag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ound Diagonal Corner of Rectangle 10">
            <a:extLst>
              <a:ext uri="{FF2B5EF4-FFF2-40B4-BE49-F238E27FC236}">
                <a16:creationId xmlns:a16="http://schemas.microsoft.com/office/drawing/2014/main" id="{8F01B9D9-4F14-4099-93F4-8CDC07F05224}"/>
              </a:ext>
            </a:extLst>
          </p:cNvPr>
          <p:cNvSpPr/>
          <p:nvPr/>
        </p:nvSpPr>
        <p:spPr>
          <a:xfrm>
            <a:off x="7632739" y="3407082"/>
            <a:ext cx="2590429" cy="2313029"/>
          </a:xfrm>
          <a:prstGeom prst="round2Diag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TextBox 2">
            <a:extLst>
              <a:ext uri="{FF2B5EF4-FFF2-40B4-BE49-F238E27FC236}">
                <a16:creationId xmlns:a16="http://schemas.microsoft.com/office/drawing/2014/main" id="{9BDE69F4-1FBD-4576-B97F-FD47EECA1871}"/>
              </a:ext>
            </a:extLst>
          </p:cNvPr>
          <p:cNvSpPr txBox="1"/>
          <p:nvPr/>
        </p:nvSpPr>
        <p:spPr>
          <a:xfrm>
            <a:off x="4903610" y="3545783"/>
            <a:ext cx="2127416" cy="1779013"/>
          </a:xfrm>
          <a:prstGeom prst="rect">
            <a:avLst/>
          </a:prstGeom>
          <a:noFill/>
        </p:spPr>
        <p:txBody>
          <a:bodyPr>
            <a:spAutoFit/>
          </a:bodyPr>
          <a:lstStyle/>
          <a:p>
            <a:pPr defTabSz="292608">
              <a:spcAft>
                <a:spcPts val="600"/>
              </a:spcAft>
              <a:defRPr/>
            </a:pPr>
            <a:r>
              <a:rPr lang="en-US" sz="1792" kern="1200" dirty="0">
                <a:solidFill>
                  <a:srgbClr val="FF0000"/>
                </a:solidFill>
                <a:latin typeface="Calibri" panose="020F0502020204030204" pitchFamily="34" charset="0"/>
                <a:ea typeface="+mn-ea"/>
                <a:cs typeface="Calibri" panose="020F0502020204030204" pitchFamily="34" charset="0"/>
              </a:rPr>
              <a:t>AIDA</a:t>
            </a:r>
          </a:p>
          <a:p>
            <a:pPr marL="182880" indent="-182880" defTabSz="292608">
              <a:spcAft>
                <a:spcPts val="600"/>
              </a:spcAft>
              <a:buFont typeface="Arial" panose="020B0604020202020204" pitchFamily="34" charset="0"/>
              <a:buChar char="•"/>
              <a:defRPr/>
            </a:pPr>
            <a:r>
              <a:rPr lang="en-US" sz="1792" kern="1200" dirty="0">
                <a:solidFill>
                  <a:schemeClr val="accent1">
                    <a:lumMod val="75000"/>
                  </a:schemeClr>
                </a:solidFill>
                <a:latin typeface="Times New Roman" panose="02020603050405020304" pitchFamily="18" charset="0"/>
                <a:ea typeface="+mn-ea"/>
                <a:cs typeface="Times New Roman" panose="02020603050405020304" pitchFamily="18" charset="0"/>
              </a:rPr>
              <a:t>Get Attention</a:t>
            </a:r>
          </a:p>
          <a:p>
            <a:pPr marL="182880" indent="-182880" defTabSz="292608">
              <a:spcAft>
                <a:spcPts val="600"/>
              </a:spcAft>
              <a:buFont typeface="Arial" panose="020B0604020202020204" pitchFamily="34" charset="0"/>
              <a:buChar char="•"/>
              <a:defRPr/>
            </a:pPr>
            <a:r>
              <a:rPr lang="en-US" sz="1792" kern="1200" dirty="0">
                <a:solidFill>
                  <a:schemeClr val="accent1">
                    <a:lumMod val="75000"/>
                  </a:schemeClr>
                </a:solidFill>
                <a:latin typeface="Times New Roman" panose="02020603050405020304" pitchFamily="18" charset="0"/>
                <a:ea typeface="+mn-ea"/>
                <a:cs typeface="Times New Roman" panose="02020603050405020304" pitchFamily="18" charset="0"/>
              </a:rPr>
              <a:t>Hold Interest</a:t>
            </a:r>
          </a:p>
          <a:p>
            <a:pPr marL="182880" indent="-182880" defTabSz="292608">
              <a:spcAft>
                <a:spcPts val="600"/>
              </a:spcAft>
              <a:buFont typeface="Arial" panose="020B0604020202020204" pitchFamily="34" charset="0"/>
              <a:buChar char="•"/>
              <a:defRPr/>
            </a:pPr>
            <a:r>
              <a:rPr lang="en-US" sz="1792" kern="1200" dirty="0">
                <a:solidFill>
                  <a:schemeClr val="accent1">
                    <a:lumMod val="75000"/>
                  </a:schemeClr>
                </a:solidFill>
                <a:latin typeface="Times New Roman" panose="02020603050405020304" pitchFamily="18" charset="0"/>
                <a:ea typeface="+mn-ea"/>
                <a:cs typeface="Times New Roman" panose="02020603050405020304" pitchFamily="18" charset="0"/>
              </a:rPr>
              <a:t>Arouse Desire</a:t>
            </a:r>
          </a:p>
          <a:p>
            <a:pPr marL="182880" indent="-182880" defTabSz="292608">
              <a:spcAft>
                <a:spcPts val="600"/>
              </a:spcAft>
              <a:buFont typeface="Arial" panose="020B0604020202020204" pitchFamily="34" charset="0"/>
              <a:buChar char="•"/>
              <a:defRPr/>
            </a:pPr>
            <a:r>
              <a:rPr lang="en-US" sz="1792" kern="1200" dirty="0">
                <a:solidFill>
                  <a:schemeClr val="accent1">
                    <a:lumMod val="75000"/>
                  </a:schemeClr>
                </a:solidFill>
                <a:latin typeface="Times New Roman" panose="02020603050405020304" pitchFamily="18" charset="0"/>
                <a:ea typeface="+mn-ea"/>
                <a:cs typeface="Times New Roman" panose="02020603050405020304" pitchFamily="18" charset="0"/>
              </a:rPr>
              <a:t>Obtain Action</a:t>
            </a:r>
            <a:endParaRPr lang="en-US" sz="28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40968" name="TextBox 11">
            <a:extLst>
              <a:ext uri="{FF2B5EF4-FFF2-40B4-BE49-F238E27FC236}">
                <a16:creationId xmlns:a16="http://schemas.microsoft.com/office/drawing/2014/main" id="{6E1C85B2-0E88-4A65-847C-0A435B69DE63}"/>
              </a:ext>
            </a:extLst>
          </p:cNvPr>
          <p:cNvSpPr txBox="1">
            <a:spLocks noChangeArrowheads="1"/>
          </p:cNvSpPr>
          <p:nvPr/>
        </p:nvSpPr>
        <p:spPr bwMode="auto">
          <a:xfrm>
            <a:off x="7771439" y="3905792"/>
            <a:ext cx="2313029" cy="1073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92608" indent="-292608" defTabSz="292608">
              <a:spcBef>
                <a:spcPct val="0"/>
              </a:spcBef>
              <a:spcAft>
                <a:spcPts val="600"/>
              </a:spcAft>
            </a:pPr>
            <a:r>
              <a:rPr lang="en-US" altLang="en-US" sz="1792" kern="1200">
                <a:solidFill>
                  <a:schemeClr val="accent1">
                    <a:lumMod val="75000"/>
                  </a:schemeClr>
                </a:solidFill>
                <a:latin typeface="Times New Roman" panose="02020603050405020304" pitchFamily="18" charset="0"/>
                <a:ea typeface="+mn-ea"/>
                <a:cs typeface="Times New Roman" panose="02020603050405020304" pitchFamily="18" charset="0"/>
              </a:rPr>
              <a:t>Message content</a:t>
            </a:r>
          </a:p>
          <a:p>
            <a:pPr marL="292608" indent="-292608" defTabSz="292608">
              <a:spcBef>
                <a:spcPct val="0"/>
              </a:spcBef>
              <a:spcAft>
                <a:spcPts val="600"/>
              </a:spcAft>
            </a:pPr>
            <a:r>
              <a:rPr lang="en-US" altLang="en-US" sz="1792" kern="1200">
                <a:solidFill>
                  <a:schemeClr val="accent1">
                    <a:lumMod val="75000"/>
                  </a:schemeClr>
                </a:solidFill>
                <a:latin typeface="Times New Roman" panose="02020603050405020304" pitchFamily="18" charset="0"/>
                <a:ea typeface="+mn-ea"/>
                <a:cs typeface="Times New Roman" panose="02020603050405020304" pitchFamily="18" charset="0"/>
              </a:rPr>
              <a:t>Message structure</a:t>
            </a:r>
          </a:p>
          <a:p>
            <a:pPr marL="292608" indent="-292608" defTabSz="292608">
              <a:spcBef>
                <a:spcPct val="0"/>
              </a:spcBef>
              <a:spcAft>
                <a:spcPts val="600"/>
              </a:spcAft>
            </a:pPr>
            <a:r>
              <a:rPr lang="en-US" altLang="en-US" sz="1792" kern="1200">
                <a:solidFill>
                  <a:schemeClr val="accent1">
                    <a:lumMod val="75000"/>
                  </a:schemeClr>
                </a:solidFill>
                <a:latin typeface="Times New Roman" panose="02020603050405020304" pitchFamily="18" charset="0"/>
                <a:ea typeface="+mn-ea"/>
                <a:cs typeface="Times New Roman" panose="02020603050405020304" pitchFamily="18" charset="0"/>
              </a:rPr>
              <a:t>Message format</a:t>
            </a:r>
            <a:endParaRPr lang="en-US" altLang="en-US" sz="280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49B9E90-A119-61B5-5DE2-8D6BB37C79D6}"/>
              </a:ext>
            </a:extLst>
          </p:cNvPr>
          <p:cNvSpPr txBox="1"/>
          <p:nvPr/>
        </p:nvSpPr>
        <p:spPr>
          <a:xfrm>
            <a:off x="4742473" y="5969977"/>
            <a:ext cx="6099858" cy="369332"/>
          </a:xfrm>
          <a:prstGeom prst="rect">
            <a:avLst/>
          </a:prstGeom>
          <a:noFill/>
        </p:spPr>
        <p:txBody>
          <a:bodyPr wrap="square">
            <a:spAutoFit/>
          </a:bodyPr>
          <a:lstStyle/>
          <a:p>
            <a:r>
              <a:rPr lang="en-BD" dirty="0"/>
              <a:t>https://youtu.be/Ym1AQyIDdgg?si=OZrcr6FeYl0bZKwn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995" name="Rectangle 41994">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997" name="Rectangle 41996">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2">
            <a:extLst>
              <a:ext uri="{FF2B5EF4-FFF2-40B4-BE49-F238E27FC236}">
                <a16:creationId xmlns:a16="http://schemas.microsoft.com/office/drawing/2014/main" id="{0BBAD40A-0453-448C-861F-FC1CFAD28E38}"/>
              </a:ext>
            </a:extLst>
          </p:cNvPr>
          <p:cNvSpPr>
            <a:spLocks noGrp="1" noChangeArrowheads="1"/>
          </p:cNvSpPr>
          <p:nvPr>
            <p:ph type="title"/>
          </p:nvPr>
        </p:nvSpPr>
        <p:spPr>
          <a:xfrm>
            <a:off x="643467" y="2681103"/>
            <a:ext cx="3363974" cy="1495794"/>
          </a:xfrm>
          <a:noFill/>
          <a:ln>
            <a:solidFill>
              <a:schemeClr val="bg1"/>
            </a:solidFill>
          </a:ln>
        </p:spPr>
        <p:txBody>
          <a:bodyPr vert="horz" wrap="square" lIns="91440" tIns="45720" rIns="91440" bIns="45720" rtlCol="0">
            <a:normAutofit/>
          </a:bodyPr>
          <a:lstStyle/>
          <a:p>
            <a:pPr>
              <a:defRPr/>
            </a:pPr>
            <a:r>
              <a:rPr lang="en-US" altLang="en-US" sz="2000" b="1">
                <a:solidFill>
                  <a:schemeClr val="bg1"/>
                </a:solidFill>
              </a:rPr>
              <a:t>Steps in Developing Effective Marketing Communication</a:t>
            </a:r>
            <a:endParaRPr lang="en-US" sz="2000" b="1">
              <a:solidFill>
                <a:schemeClr val="bg1"/>
              </a:solidFill>
            </a:endParaRPr>
          </a:p>
        </p:txBody>
      </p:sp>
      <p:sp>
        <p:nvSpPr>
          <p:cNvPr id="8" name="Text Placeholder 6">
            <a:extLst>
              <a:ext uri="{FF2B5EF4-FFF2-40B4-BE49-F238E27FC236}">
                <a16:creationId xmlns:a16="http://schemas.microsoft.com/office/drawing/2014/main" id="{A1E613F6-205C-4B1E-81E0-7EA412F7D68F}"/>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graphicFrame>
        <p:nvGraphicFramePr>
          <p:cNvPr id="41990" name="Rectangle 3">
            <a:extLst>
              <a:ext uri="{FF2B5EF4-FFF2-40B4-BE49-F238E27FC236}">
                <a16:creationId xmlns:a16="http://schemas.microsoft.com/office/drawing/2014/main" id="{7AE6EA11-9FA6-ED64-CC76-E26DC937F51E}"/>
              </a:ext>
            </a:extLst>
          </p:cNvPr>
          <p:cNvGraphicFramePr/>
          <p:nvPr>
            <p:extLst>
              <p:ext uri="{D42A27DB-BD31-4B8C-83A1-F6EECF244321}">
                <p14:modId xmlns:p14="http://schemas.microsoft.com/office/powerpoint/2010/main" val="2305823218"/>
              </p:ext>
            </p:extLst>
          </p:nvPr>
        </p:nvGraphicFramePr>
        <p:xfrm>
          <a:off x="5619622" y="390267"/>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E11ED2A1-2144-7578-5A70-7FB8E5B92DE3}"/>
              </a:ext>
            </a:extLst>
          </p:cNvPr>
          <p:cNvSpPr txBox="1"/>
          <p:nvPr/>
        </p:nvSpPr>
        <p:spPr>
          <a:xfrm>
            <a:off x="5249119" y="5096430"/>
            <a:ext cx="6099858" cy="369332"/>
          </a:xfrm>
          <a:prstGeom prst="rect">
            <a:avLst/>
          </a:prstGeom>
          <a:noFill/>
        </p:spPr>
        <p:txBody>
          <a:bodyPr wrap="square">
            <a:spAutoFit/>
          </a:bodyPr>
          <a:lstStyle/>
          <a:p>
            <a:r>
              <a:rPr lang="en-BD" dirty="0"/>
              <a:t>https://www.youtube.com/watch?v=NaK1kE1y1Do</a:t>
            </a:r>
          </a:p>
        </p:txBody>
      </p:sp>
      <p:sp>
        <p:nvSpPr>
          <p:cNvPr id="5" name="TextBox 4">
            <a:extLst>
              <a:ext uri="{FF2B5EF4-FFF2-40B4-BE49-F238E27FC236}">
                <a16:creationId xmlns:a16="http://schemas.microsoft.com/office/drawing/2014/main" id="{DF320AA0-F159-789C-5AB0-0E1D3C73A7B1}"/>
              </a:ext>
            </a:extLst>
          </p:cNvPr>
          <p:cNvSpPr txBox="1"/>
          <p:nvPr/>
        </p:nvSpPr>
        <p:spPr>
          <a:xfrm>
            <a:off x="5249119" y="5486697"/>
            <a:ext cx="6099858" cy="369332"/>
          </a:xfrm>
          <a:prstGeom prst="rect">
            <a:avLst/>
          </a:prstGeom>
          <a:noFill/>
        </p:spPr>
        <p:txBody>
          <a:bodyPr wrap="square">
            <a:spAutoFit/>
          </a:bodyPr>
          <a:lstStyle/>
          <a:p>
            <a:r>
              <a:rPr lang="en-BD" dirty="0"/>
              <a:t>https://youtu.be/zLoa0xKg4lw?si=cwNSSPkpdpmSDxRs</a:t>
            </a:r>
          </a:p>
        </p:txBody>
      </p:sp>
      <p:sp>
        <p:nvSpPr>
          <p:cNvPr id="9" name="TextBox 8">
            <a:extLst>
              <a:ext uri="{FF2B5EF4-FFF2-40B4-BE49-F238E27FC236}">
                <a16:creationId xmlns:a16="http://schemas.microsoft.com/office/drawing/2014/main" id="{6997EA5E-2728-FE1E-71FD-0554713865AF}"/>
              </a:ext>
            </a:extLst>
          </p:cNvPr>
          <p:cNvSpPr txBox="1"/>
          <p:nvPr/>
        </p:nvSpPr>
        <p:spPr>
          <a:xfrm>
            <a:off x="5249119" y="5948188"/>
            <a:ext cx="6099858" cy="369332"/>
          </a:xfrm>
          <a:prstGeom prst="rect">
            <a:avLst/>
          </a:prstGeom>
          <a:noFill/>
        </p:spPr>
        <p:txBody>
          <a:bodyPr wrap="square">
            <a:spAutoFit/>
          </a:bodyPr>
          <a:lstStyle/>
          <a:p>
            <a:r>
              <a:rPr lang="en-BD" dirty="0"/>
              <a:t>https://youtu.be/tW5uGLow7kg?si=d8fpNIN46kNeZ92V</a:t>
            </a:r>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019" name="Rectangle 43018">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021" name="Rectangle 43020">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2">
            <a:extLst>
              <a:ext uri="{FF2B5EF4-FFF2-40B4-BE49-F238E27FC236}">
                <a16:creationId xmlns:a16="http://schemas.microsoft.com/office/drawing/2014/main" id="{F2B2C633-19CA-4A16-842A-80FBD6919B89}"/>
              </a:ext>
            </a:extLst>
          </p:cNvPr>
          <p:cNvSpPr>
            <a:spLocks noGrp="1" noChangeArrowheads="1"/>
          </p:cNvSpPr>
          <p:nvPr>
            <p:ph type="title"/>
          </p:nvPr>
        </p:nvSpPr>
        <p:spPr>
          <a:xfrm>
            <a:off x="643467" y="2681103"/>
            <a:ext cx="3363974" cy="1495794"/>
          </a:xfrm>
          <a:noFill/>
          <a:ln>
            <a:solidFill>
              <a:schemeClr val="bg1"/>
            </a:solidFill>
          </a:ln>
        </p:spPr>
        <p:txBody>
          <a:bodyPr vert="horz" wrap="square" lIns="91440" tIns="45720" rIns="91440" bIns="45720" rtlCol="0">
            <a:normAutofit/>
          </a:bodyPr>
          <a:lstStyle/>
          <a:p>
            <a:pPr>
              <a:defRPr/>
            </a:pPr>
            <a:r>
              <a:rPr lang="en-US" altLang="en-US" sz="2000" b="1">
                <a:solidFill>
                  <a:schemeClr val="bg1"/>
                </a:solidFill>
              </a:rPr>
              <a:t>Steps in Developing Effective Marketing Communication</a:t>
            </a:r>
            <a:endParaRPr lang="en-US" sz="2000" b="1">
              <a:solidFill>
                <a:schemeClr val="bg1"/>
              </a:solidFill>
            </a:endParaRPr>
          </a:p>
        </p:txBody>
      </p:sp>
      <p:sp>
        <p:nvSpPr>
          <p:cNvPr id="8" name="Text Placeholder 6">
            <a:extLst>
              <a:ext uri="{FF2B5EF4-FFF2-40B4-BE49-F238E27FC236}">
                <a16:creationId xmlns:a16="http://schemas.microsoft.com/office/drawing/2014/main" id="{A2C3CA44-DF2B-49E5-8053-82EA34F59424}"/>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graphicFrame>
        <p:nvGraphicFramePr>
          <p:cNvPr id="43014" name="Rectangle 3">
            <a:extLst>
              <a:ext uri="{FF2B5EF4-FFF2-40B4-BE49-F238E27FC236}">
                <a16:creationId xmlns:a16="http://schemas.microsoft.com/office/drawing/2014/main" id="{A26D65FC-5C5C-E2A6-ADA7-24AA5FD25C17}"/>
              </a:ext>
            </a:extLst>
          </p:cNvPr>
          <p:cNvGraphicFramePr/>
          <p:nvPr>
            <p:extLst>
              <p:ext uri="{D42A27DB-BD31-4B8C-83A1-F6EECF244321}">
                <p14:modId xmlns:p14="http://schemas.microsoft.com/office/powerpoint/2010/main" val="2147736297"/>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043" name="Rectangle 44042">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045" name="Rectangle 44044">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2">
            <a:extLst>
              <a:ext uri="{FF2B5EF4-FFF2-40B4-BE49-F238E27FC236}">
                <a16:creationId xmlns:a16="http://schemas.microsoft.com/office/drawing/2014/main" id="{6803077B-B5B2-4580-9C60-B6C665AC1A94}"/>
              </a:ext>
            </a:extLst>
          </p:cNvPr>
          <p:cNvSpPr>
            <a:spLocks noGrp="1" noChangeArrowheads="1"/>
          </p:cNvSpPr>
          <p:nvPr>
            <p:ph type="title"/>
          </p:nvPr>
        </p:nvSpPr>
        <p:spPr>
          <a:xfrm>
            <a:off x="643467" y="2681103"/>
            <a:ext cx="3363974" cy="1495794"/>
          </a:xfrm>
          <a:noFill/>
          <a:ln>
            <a:solidFill>
              <a:schemeClr val="bg1"/>
            </a:solidFill>
          </a:ln>
        </p:spPr>
        <p:txBody>
          <a:bodyPr vert="horz" wrap="square" lIns="91440" tIns="45720" rIns="91440" bIns="45720" rtlCol="0">
            <a:normAutofit/>
          </a:bodyPr>
          <a:lstStyle/>
          <a:p>
            <a:pPr>
              <a:defRPr/>
            </a:pPr>
            <a:r>
              <a:rPr lang="en-US" altLang="en-US" sz="2000" b="1">
                <a:solidFill>
                  <a:schemeClr val="bg1"/>
                </a:solidFill>
              </a:rPr>
              <a:t>Steps in Developing Effective Marketing Communication</a:t>
            </a:r>
            <a:endParaRPr lang="en-US" sz="2000" b="1">
              <a:solidFill>
                <a:schemeClr val="bg1"/>
              </a:solidFill>
            </a:endParaRPr>
          </a:p>
        </p:txBody>
      </p:sp>
      <p:sp>
        <p:nvSpPr>
          <p:cNvPr id="8" name="Text Placeholder 6">
            <a:extLst>
              <a:ext uri="{FF2B5EF4-FFF2-40B4-BE49-F238E27FC236}">
                <a16:creationId xmlns:a16="http://schemas.microsoft.com/office/drawing/2014/main" id="{5F3F2FA4-55E9-4E5C-B658-122A2DC73DA9}"/>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graphicFrame>
        <p:nvGraphicFramePr>
          <p:cNvPr id="44038" name="Rectangle 3">
            <a:extLst>
              <a:ext uri="{FF2B5EF4-FFF2-40B4-BE49-F238E27FC236}">
                <a16:creationId xmlns:a16="http://schemas.microsoft.com/office/drawing/2014/main" id="{38AD29DE-CC71-9D51-DB3E-A803A6031732}"/>
              </a:ext>
            </a:extLst>
          </p:cNvPr>
          <p:cNvGraphicFramePr/>
          <p:nvPr>
            <p:extLst>
              <p:ext uri="{D42A27DB-BD31-4B8C-83A1-F6EECF244321}">
                <p14:modId xmlns:p14="http://schemas.microsoft.com/office/powerpoint/2010/main" val="3861593877"/>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024BE635-8843-467F-BF13-3F92CD732681}"/>
              </a:ext>
            </a:extLst>
          </p:cNvPr>
          <p:cNvSpPr>
            <a:spLocks noGrp="1" noChangeArrowheads="1"/>
          </p:cNvSpPr>
          <p:nvPr>
            <p:ph type="title"/>
          </p:nvPr>
        </p:nvSpPr>
        <p:spPr>
          <a:xfrm>
            <a:off x="804672" y="964692"/>
            <a:ext cx="4476806" cy="1188720"/>
          </a:xfrm>
        </p:spPr>
        <p:txBody>
          <a:bodyPr rtlCol="0">
            <a:normAutofit/>
          </a:bodyPr>
          <a:lstStyle/>
          <a:p>
            <a:pPr>
              <a:spcBef>
                <a:spcPts val="0"/>
              </a:spcBef>
              <a:defRPr/>
            </a:pPr>
            <a:r>
              <a:rPr lang="en-US" altLang="en-US" sz="2000" b="1">
                <a:latin typeface="Times New Roman" panose="02020603050405020304" pitchFamily="18" charset="0"/>
                <a:cs typeface="Times New Roman" panose="02020603050405020304" pitchFamily="18" charset="0"/>
              </a:rPr>
              <a:t>Steps in Developing Effective Marketing Communication</a:t>
            </a:r>
            <a:endParaRPr lang="en-US" sz="2000" b="1" kern="0">
              <a:latin typeface="Times New Roman" panose="02020603050405020304" pitchFamily="18" charset="0"/>
              <a:cs typeface="Times New Roman" panose="02020603050405020304" pitchFamily="18" charset="0"/>
            </a:endParaRPr>
          </a:p>
        </p:txBody>
      </p:sp>
      <p:sp>
        <p:nvSpPr>
          <p:cNvPr id="45065" name="Rectangle 45064">
            <a:extLst>
              <a:ext uri="{FF2B5EF4-FFF2-40B4-BE49-F238E27FC236}">
                <a16:creationId xmlns:a16="http://schemas.microsoft.com/office/drawing/2014/main" id="{56533F40-045E-4E3D-9243-864CD4E58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43605"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067" name="Rectangle 45066">
            <a:extLst>
              <a:ext uri="{FF2B5EF4-FFF2-40B4-BE49-F238E27FC236}">
                <a16:creationId xmlns:a16="http://schemas.microsoft.com/office/drawing/2014/main" id="{30402EC6-D845-41B3-BEBE-CB34D9BFEA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0699"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5BE7FA54-62FD-4EDD-B976-2D3AF8E21848}"/>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45060" name="Rectangle 3">
            <a:extLst>
              <a:ext uri="{FF2B5EF4-FFF2-40B4-BE49-F238E27FC236}">
                <a16:creationId xmlns:a16="http://schemas.microsoft.com/office/drawing/2014/main" id="{16072D6A-170B-4E23-BA58-A718AAC82696}"/>
              </a:ext>
            </a:extLst>
          </p:cNvPr>
          <p:cNvSpPr txBox="1">
            <a:spLocks noChangeArrowheads="1"/>
          </p:cNvSpPr>
          <p:nvPr/>
        </p:nvSpPr>
        <p:spPr bwMode="auto">
          <a:xfrm>
            <a:off x="6272789" y="2244323"/>
            <a:ext cx="4782312" cy="237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237744">
              <a:buNone/>
            </a:pPr>
            <a:r>
              <a:rPr lang="en-US" altLang="en-US" sz="1400" b="1" kern="1200" dirty="0">
                <a:solidFill>
                  <a:srgbClr val="555555"/>
                </a:solidFill>
                <a:latin typeface="Times New Roman" panose="02020603050405020304" pitchFamily="18" charset="0"/>
                <a:ea typeface="+mn-ea"/>
                <a:cs typeface="Times New Roman" panose="02020603050405020304" pitchFamily="18" charset="0"/>
              </a:rPr>
              <a:t>Choosing Media</a:t>
            </a:r>
          </a:p>
          <a:p>
            <a:pPr eaLnBrk="1" hangingPunct="1">
              <a:buFont typeface="Arial" panose="020B0604020202020204" pitchFamily="34" charset="0"/>
              <a:buNone/>
            </a:pPr>
            <a:endParaRPr lang="en-US" altLang="en-US" sz="2800" b="1" dirty="0"/>
          </a:p>
        </p:txBody>
      </p:sp>
      <p:sp>
        <p:nvSpPr>
          <p:cNvPr id="11" name="Oval 4">
            <a:extLst>
              <a:ext uri="{FF2B5EF4-FFF2-40B4-BE49-F238E27FC236}">
                <a16:creationId xmlns:a16="http://schemas.microsoft.com/office/drawing/2014/main" id="{203BA283-4D4D-4F39-A016-E0E418410DED}"/>
              </a:ext>
            </a:extLst>
          </p:cNvPr>
          <p:cNvSpPr>
            <a:spLocks noChangeArrowheads="1"/>
          </p:cNvSpPr>
          <p:nvPr/>
        </p:nvSpPr>
        <p:spPr bwMode="auto">
          <a:xfrm>
            <a:off x="7238811" y="2989137"/>
            <a:ext cx="1088684" cy="1411257"/>
          </a:xfrm>
          <a:prstGeom prst="ellipse">
            <a:avLst/>
          </a:prstGeom>
          <a:solidFill>
            <a:schemeClr val="accent2">
              <a:lumMod val="60000"/>
              <a:lumOff val="40000"/>
            </a:schemeClr>
          </a:solidFill>
          <a:ln w="9525">
            <a:solidFill>
              <a:schemeClr val="accent2">
                <a:lumMod val="50000"/>
              </a:schemeClr>
            </a:solidFill>
            <a:round/>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237744">
              <a:spcAft>
                <a:spcPts val="600"/>
              </a:spcAft>
              <a:defRPr/>
            </a:pPr>
            <a:r>
              <a:rPr kumimoji="1" lang="en-US" altLang="zh-CN" sz="1248" b="1" kern="1200" dirty="0">
                <a:solidFill>
                  <a:schemeClr val="tx1"/>
                </a:solidFill>
                <a:latin typeface="Calibri" panose="020F0502020204030204" pitchFamily="34" charset="0"/>
                <a:ea typeface="+mn-ea"/>
                <a:cs typeface="Calibri" panose="020F0502020204030204" pitchFamily="34" charset="0"/>
              </a:rPr>
              <a:t>Personal</a:t>
            </a:r>
          </a:p>
          <a:p>
            <a:pPr algn="ctr" defTabSz="237744">
              <a:spcAft>
                <a:spcPts val="600"/>
              </a:spcAft>
              <a:defRPr/>
            </a:pPr>
            <a:r>
              <a:rPr kumimoji="1" lang="en-US" altLang="zh-CN" sz="1248" b="1" kern="1200" dirty="0">
                <a:solidFill>
                  <a:schemeClr val="tx1"/>
                </a:solidFill>
                <a:latin typeface="Calibri" panose="020F0502020204030204" pitchFamily="34" charset="0"/>
                <a:ea typeface="+mn-ea"/>
                <a:cs typeface="Calibri" panose="020F0502020204030204" pitchFamily="34" charset="0"/>
              </a:rPr>
              <a:t>communication</a:t>
            </a:r>
          </a:p>
          <a:p>
            <a:pPr algn="ctr" defTabSz="237744">
              <a:spcAft>
                <a:spcPts val="600"/>
              </a:spcAft>
              <a:defRPr/>
            </a:pPr>
            <a:r>
              <a:rPr kumimoji="1" lang="en-US" altLang="zh-CN" sz="1248" b="1" kern="1200" dirty="0">
                <a:solidFill>
                  <a:schemeClr val="tx1"/>
                </a:solidFill>
                <a:latin typeface="Calibri" panose="020F0502020204030204" pitchFamily="34" charset="0"/>
                <a:ea typeface="+mn-ea"/>
                <a:cs typeface="Calibri" panose="020F0502020204030204" pitchFamily="34" charset="0"/>
              </a:rPr>
              <a:t>channel</a:t>
            </a:r>
            <a:endParaRPr kumimoji="1" lang="en-US" altLang="zh-CN" sz="2400" b="1" dirty="0">
              <a:latin typeface="Calibri" panose="020F0502020204030204" pitchFamily="34" charset="0"/>
              <a:cs typeface="Calibri" panose="020F0502020204030204" pitchFamily="34" charset="0"/>
            </a:endParaRPr>
          </a:p>
        </p:txBody>
      </p:sp>
      <p:sp>
        <p:nvSpPr>
          <p:cNvPr id="13" name="Oval 6">
            <a:extLst>
              <a:ext uri="{FF2B5EF4-FFF2-40B4-BE49-F238E27FC236}">
                <a16:creationId xmlns:a16="http://schemas.microsoft.com/office/drawing/2014/main" id="{0ACCF557-E861-4168-B656-2F2995690B2E}"/>
              </a:ext>
            </a:extLst>
          </p:cNvPr>
          <p:cNvSpPr>
            <a:spLocks noChangeArrowheads="1"/>
          </p:cNvSpPr>
          <p:nvPr/>
        </p:nvSpPr>
        <p:spPr bwMode="auto">
          <a:xfrm>
            <a:off x="8708030" y="3029459"/>
            <a:ext cx="1129005" cy="1411257"/>
          </a:xfrm>
          <a:prstGeom prst="ellipse">
            <a:avLst/>
          </a:prstGeom>
          <a:solidFill>
            <a:schemeClr val="accent2">
              <a:lumMod val="60000"/>
              <a:lumOff val="40000"/>
            </a:schemeClr>
          </a:solidFill>
          <a:ln w="9525">
            <a:solidFill>
              <a:schemeClr val="accent2">
                <a:lumMod val="50000"/>
              </a:schemeClr>
            </a:solidFill>
            <a:round/>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Non-personal</a:t>
            </a:r>
          </a:p>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communication</a:t>
            </a:r>
          </a:p>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channel</a:t>
            </a:r>
            <a:endParaRPr kumimoji="1" lang="en-US" altLang="zh-CN" sz="2400" b="1">
              <a:latin typeface="Calibri" panose="020F0502020204030204" pitchFamily="34" charset="0"/>
              <a:cs typeface="Calibri" panose="020F050202020403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1B9C2BDF-522F-448B-BC32-18BA36A229F5}"/>
              </a:ext>
            </a:extLst>
          </p:cNvPr>
          <p:cNvSpPr>
            <a:spLocks noGrp="1" noChangeArrowheads="1"/>
          </p:cNvSpPr>
          <p:nvPr>
            <p:ph type="title"/>
          </p:nvPr>
        </p:nvSpPr>
        <p:spPr>
          <a:xfrm>
            <a:off x="804672" y="964692"/>
            <a:ext cx="4476806" cy="1188720"/>
          </a:xfrm>
        </p:spPr>
        <p:txBody>
          <a:bodyPr rtlCol="0">
            <a:normAutofit/>
          </a:bodyPr>
          <a:lstStyle/>
          <a:p>
            <a:pPr>
              <a:spcBef>
                <a:spcPts val="0"/>
              </a:spcBef>
              <a:defRPr/>
            </a:pPr>
            <a:r>
              <a:rPr lang="en-US" altLang="en-US" sz="2000" b="1">
                <a:latin typeface="Times New Roman" panose="02020603050405020304" pitchFamily="18" charset="0"/>
                <a:cs typeface="Times New Roman" panose="02020603050405020304" pitchFamily="18" charset="0"/>
              </a:rPr>
              <a:t>Steps in Developing Effective Marketing Communication</a:t>
            </a:r>
            <a:endParaRPr lang="en-US" sz="2000" b="1" kern="0">
              <a:latin typeface="Times New Roman" panose="02020603050405020304" pitchFamily="18" charset="0"/>
              <a:cs typeface="Times New Roman" panose="02020603050405020304" pitchFamily="18" charset="0"/>
            </a:endParaRPr>
          </a:p>
        </p:txBody>
      </p:sp>
      <p:sp>
        <p:nvSpPr>
          <p:cNvPr id="46091" name="Rectangle 46090">
            <a:extLst>
              <a:ext uri="{FF2B5EF4-FFF2-40B4-BE49-F238E27FC236}">
                <a16:creationId xmlns:a16="http://schemas.microsoft.com/office/drawing/2014/main" id="{56533F40-045E-4E3D-9243-864CD4E58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43605"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093" name="Rectangle 46092">
            <a:extLst>
              <a:ext uri="{FF2B5EF4-FFF2-40B4-BE49-F238E27FC236}">
                <a16:creationId xmlns:a16="http://schemas.microsoft.com/office/drawing/2014/main" id="{30402EC6-D845-41B3-BEBE-CB34D9BFEA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0699"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A7A6B093-8BD0-42B3-985C-61035F35F78C}"/>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46084" name="Rectangle 3">
            <a:extLst>
              <a:ext uri="{FF2B5EF4-FFF2-40B4-BE49-F238E27FC236}">
                <a16:creationId xmlns:a16="http://schemas.microsoft.com/office/drawing/2014/main" id="{1FDA8149-25B4-440B-B18B-F7C2F718B075}"/>
              </a:ext>
            </a:extLst>
          </p:cNvPr>
          <p:cNvSpPr txBox="1">
            <a:spLocks noChangeArrowheads="1"/>
          </p:cNvSpPr>
          <p:nvPr/>
        </p:nvSpPr>
        <p:spPr bwMode="auto">
          <a:xfrm>
            <a:off x="6272789" y="2244323"/>
            <a:ext cx="4782312" cy="237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237744">
              <a:buNone/>
            </a:pPr>
            <a:r>
              <a:rPr lang="en-US" altLang="en-US" sz="1456" b="1" kern="1200">
                <a:solidFill>
                  <a:schemeClr val="tx1"/>
                </a:solidFill>
                <a:latin typeface="Calibri" panose="020F0502020204030204" pitchFamily="34" charset="0"/>
                <a:ea typeface="+mn-ea"/>
                <a:cs typeface="+mn-cs"/>
              </a:rPr>
              <a:t>Choosing Media</a:t>
            </a:r>
          </a:p>
          <a:p>
            <a:pPr eaLnBrk="1" hangingPunct="1">
              <a:buFont typeface="Arial" panose="020B0604020202020204" pitchFamily="34" charset="0"/>
              <a:buNone/>
            </a:pPr>
            <a:endParaRPr lang="en-US" altLang="en-US" sz="2800" b="1"/>
          </a:p>
        </p:txBody>
      </p:sp>
      <p:sp>
        <p:nvSpPr>
          <p:cNvPr id="11" name="Oval 4">
            <a:extLst>
              <a:ext uri="{FF2B5EF4-FFF2-40B4-BE49-F238E27FC236}">
                <a16:creationId xmlns:a16="http://schemas.microsoft.com/office/drawing/2014/main" id="{5F2AC346-70A9-4AB7-BA69-CA8A9FB6656F}"/>
              </a:ext>
            </a:extLst>
          </p:cNvPr>
          <p:cNvSpPr>
            <a:spLocks noChangeArrowheads="1"/>
          </p:cNvSpPr>
          <p:nvPr/>
        </p:nvSpPr>
        <p:spPr bwMode="auto">
          <a:xfrm>
            <a:off x="6558400" y="2735743"/>
            <a:ext cx="1088684" cy="1411257"/>
          </a:xfrm>
          <a:prstGeom prst="ellipse">
            <a:avLst/>
          </a:prstGeom>
          <a:solidFill>
            <a:schemeClr val="accent2">
              <a:lumMod val="60000"/>
              <a:lumOff val="40000"/>
            </a:schemeClr>
          </a:solidFill>
          <a:ln w="9525">
            <a:solidFill>
              <a:schemeClr val="accent2">
                <a:lumMod val="50000"/>
              </a:schemeClr>
            </a:solidFill>
            <a:round/>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Personal</a:t>
            </a:r>
          </a:p>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communication</a:t>
            </a:r>
          </a:p>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channel</a:t>
            </a:r>
            <a:endParaRPr kumimoji="1" lang="en-US" altLang="zh-CN" sz="2400" b="1">
              <a:latin typeface="Calibri" panose="020F0502020204030204" pitchFamily="34" charset="0"/>
              <a:cs typeface="Calibri" panose="020F0502020204030204" pitchFamily="34" charset="0"/>
            </a:endParaRPr>
          </a:p>
        </p:txBody>
      </p:sp>
      <p:sp>
        <p:nvSpPr>
          <p:cNvPr id="46086" name="TextBox 1">
            <a:extLst>
              <a:ext uri="{FF2B5EF4-FFF2-40B4-BE49-F238E27FC236}">
                <a16:creationId xmlns:a16="http://schemas.microsoft.com/office/drawing/2014/main" id="{DE2C433A-ACB9-4AE6-BCBA-33294CF37F4A}"/>
              </a:ext>
            </a:extLst>
          </p:cNvPr>
          <p:cNvSpPr txBox="1">
            <a:spLocks noChangeArrowheads="1"/>
          </p:cNvSpPr>
          <p:nvPr/>
        </p:nvSpPr>
        <p:spPr bwMode="auto">
          <a:xfrm>
            <a:off x="8044419" y="2544215"/>
            <a:ext cx="2782192" cy="276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48590" indent="-148590" defTabSz="237744">
              <a:spcBef>
                <a:spcPct val="0"/>
              </a:spcBef>
              <a:spcAft>
                <a:spcPts val="600"/>
              </a:spcAft>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Some are controlled directly by the company</a:t>
            </a:r>
          </a:p>
          <a:p>
            <a:pPr marL="148590" indent="-148590" defTabSz="237744">
              <a:spcBef>
                <a:spcPct val="0"/>
              </a:spcBef>
              <a:spcAft>
                <a:spcPts val="600"/>
              </a:spcAft>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Some are not directly controlled by the company:</a:t>
            </a:r>
          </a:p>
          <a:p>
            <a:pPr marL="386334" lvl="1" indent="-148590" defTabSz="237744">
              <a:spcBef>
                <a:spcPct val="0"/>
              </a:spcBef>
              <a:spcAft>
                <a:spcPts val="600"/>
              </a:spcAft>
              <a:buFontTx/>
              <a:buChar char="-"/>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Word-of-mouth influence</a:t>
            </a:r>
          </a:p>
          <a:p>
            <a:pPr marL="148590" indent="-148590" defTabSz="237744">
              <a:spcBef>
                <a:spcPct val="0"/>
              </a:spcBef>
              <a:spcAft>
                <a:spcPts val="600"/>
              </a:spcAft>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Buzz Marketing: Cultivating opinion leaders and getting them spread information </a:t>
            </a:r>
            <a:r>
              <a:rPr lang="en-US" altLang="en-US" sz="1400" i="1" kern="1200" dirty="0">
                <a:solidFill>
                  <a:srgbClr val="555555"/>
                </a:solidFill>
                <a:latin typeface="Times New Roman" panose="02020603050405020304" pitchFamily="18" charset="0"/>
                <a:ea typeface="+mn-ea"/>
                <a:cs typeface="Times New Roman" panose="02020603050405020304" pitchFamily="18" charset="0"/>
              </a:rPr>
              <a:t>(Directly controlled or not?)</a:t>
            </a:r>
          </a:p>
          <a:p>
            <a:pPr>
              <a:spcBef>
                <a:spcPct val="0"/>
              </a:spcBef>
              <a:spcAft>
                <a:spcPts val="600"/>
              </a:spcAft>
            </a:pPr>
            <a:endParaRPr lang="en-US" altLang="en-US" sz="2800" dirty="0">
              <a:cs typeface="Calibri" panose="020F050202020403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B1F61B6A-FE37-4122-9A4C-0788D3AC2B3D}"/>
              </a:ext>
            </a:extLst>
          </p:cNvPr>
          <p:cNvSpPr>
            <a:spLocks noGrp="1" noChangeArrowheads="1"/>
          </p:cNvSpPr>
          <p:nvPr>
            <p:ph type="title"/>
          </p:nvPr>
        </p:nvSpPr>
        <p:spPr>
          <a:xfrm>
            <a:off x="804672" y="964692"/>
            <a:ext cx="4476806" cy="1188720"/>
          </a:xfrm>
        </p:spPr>
        <p:txBody>
          <a:bodyPr rtlCol="0">
            <a:normAutofit/>
          </a:bodyPr>
          <a:lstStyle/>
          <a:p>
            <a:pPr>
              <a:spcBef>
                <a:spcPts val="0"/>
              </a:spcBef>
              <a:defRPr/>
            </a:pPr>
            <a:r>
              <a:rPr lang="en-US" altLang="en-US" sz="2000" b="1"/>
              <a:t>Steps in Developing Effective Marketing Communication</a:t>
            </a:r>
            <a:endParaRPr lang="en-US" sz="2000" b="1" kern="0"/>
          </a:p>
        </p:txBody>
      </p:sp>
      <p:sp>
        <p:nvSpPr>
          <p:cNvPr id="47115" name="Rectangle 47114">
            <a:extLst>
              <a:ext uri="{FF2B5EF4-FFF2-40B4-BE49-F238E27FC236}">
                <a16:creationId xmlns:a16="http://schemas.microsoft.com/office/drawing/2014/main" id="{56533F40-045E-4E3D-9243-864CD4E58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43605"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117" name="Rectangle 47116">
            <a:extLst>
              <a:ext uri="{FF2B5EF4-FFF2-40B4-BE49-F238E27FC236}">
                <a16:creationId xmlns:a16="http://schemas.microsoft.com/office/drawing/2014/main" id="{30402EC6-D845-41B3-BEBE-CB34D9BFEA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0699"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708870E0-6FE0-424F-BED1-D05C0EE99A76}"/>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47108" name="Rectangle 3">
            <a:extLst>
              <a:ext uri="{FF2B5EF4-FFF2-40B4-BE49-F238E27FC236}">
                <a16:creationId xmlns:a16="http://schemas.microsoft.com/office/drawing/2014/main" id="{D1A77E2E-667D-4342-81C9-3C5BE3E937CC}"/>
              </a:ext>
            </a:extLst>
          </p:cNvPr>
          <p:cNvSpPr txBox="1">
            <a:spLocks noChangeArrowheads="1"/>
          </p:cNvSpPr>
          <p:nvPr/>
        </p:nvSpPr>
        <p:spPr bwMode="auto">
          <a:xfrm>
            <a:off x="6272789" y="2244323"/>
            <a:ext cx="4782312" cy="237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237744">
              <a:buNone/>
            </a:pPr>
            <a:r>
              <a:rPr lang="en-US" altLang="en-US" sz="1456" b="1" kern="1200">
                <a:solidFill>
                  <a:schemeClr val="tx1"/>
                </a:solidFill>
                <a:latin typeface="Calibri" panose="020F0502020204030204" pitchFamily="34" charset="0"/>
                <a:ea typeface="+mn-ea"/>
                <a:cs typeface="+mn-cs"/>
              </a:rPr>
              <a:t>Choosing Media</a:t>
            </a:r>
          </a:p>
          <a:p>
            <a:pPr eaLnBrk="1" hangingPunct="1">
              <a:buFont typeface="Arial" panose="020B0604020202020204" pitchFamily="34" charset="0"/>
              <a:buNone/>
            </a:pPr>
            <a:endParaRPr lang="en-US" altLang="en-US" sz="2800" b="1"/>
          </a:p>
        </p:txBody>
      </p:sp>
      <p:sp>
        <p:nvSpPr>
          <p:cNvPr id="11" name="Oval 4">
            <a:extLst>
              <a:ext uri="{FF2B5EF4-FFF2-40B4-BE49-F238E27FC236}">
                <a16:creationId xmlns:a16="http://schemas.microsoft.com/office/drawing/2014/main" id="{0C10285A-4873-4D61-8966-064EB8722D15}"/>
              </a:ext>
            </a:extLst>
          </p:cNvPr>
          <p:cNvSpPr>
            <a:spLocks noChangeArrowheads="1"/>
          </p:cNvSpPr>
          <p:nvPr/>
        </p:nvSpPr>
        <p:spPr bwMode="auto">
          <a:xfrm>
            <a:off x="6558400" y="2735743"/>
            <a:ext cx="1088684" cy="1411257"/>
          </a:xfrm>
          <a:prstGeom prst="ellipse">
            <a:avLst/>
          </a:prstGeom>
          <a:solidFill>
            <a:schemeClr val="accent2">
              <a:lumMod val="60000"/>
              <a:lumOff val="40000"/>
            </a:schemeClr>
          </a:solidFill>
          <a:ln w="9525">
            <a:solidFill>
              <a:schemeClr val="accent2">
                <a:lumMod val="50000"/>
              </a:schemeClr>
            </a:solidFill>
            <a:round/>
            <a:headEnd/>
            <a:tailEnd/>
          </a:ln>
          <a:effectLst>
            <a:outerShdw dist="107763" dir="2700000" algn="ctr" rotWithShape="0">
              <a:schemeClr val="bg2"/>
            </a:outerShdw>
          </a:effectLst>
        </p:spPr>
        <p:txBody>
          <a:bodyPr wrap="none" anchor="ct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Non-personal</a:t>
            </a:r>
          </a:p>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communication</a:t>
            </a:r>
          </a:p>
          <a:p>
            <a:pPr algn="ctr" defTabSz="237744">
              <a:spcAft>
                <a:spcPts val="600"/>
              </a:spcAft>
              <a:defRPr/>
            </a:pPr>
            <a:r>
              <a:rPr kumimoji="1" lang="en-US" altLang="zh-CN" sz="1248" b="1" kern="1200">
                <a:solidFill>
                  <a:schemeClr val="tx1"/>
                </a:solidFill>
                <a:latin typeface="Calibri" panose="020F0502020204030204" pitchFamily="34" charset="0"/>
                <a:ea typeface="+mn-ea"/>
                <a:cs typeface="Calibri" panose="020F0502020204030204" pitchFamily="34" charset="0"/>
              </a:rPr>
              <a:t>channel</a:t>
            </a:r>
            <a:endParaRPr kumimoji="1" lang="en-US" altLang="zh-CN" sz="2400" b="1">
              <a:latin typeface="Calibri" panose="020F0502020204030204" pitchFamily="34" charset="0"/>
              <a:cs typeface="Calibri" panose="020F0502020204030204" pitchFamily="34" charset="0"/>
            </a:endParaRPr>
          </a:p>
        </p:txBody>
      </p:sp>
      <p:sp>
        <p:nvSpPr>
          <p:cNvPr id="47110" name="TextBox 1">
            <a:extLst>
              <a:ext uri="{FF2B5EF4-FFF2-40B4-BE49-F238E27FC236}">
                <a16:creationId xmlns:a16="http://schemas.microsoft.com/office/drawing/2014/main" id="{0F2A5571-D3F2-4AA8-B862-55703F71D92C}"/>
              </a:ext>
            </a:extLst>
          </p:cNvPr>
          <p:cNvSpPr txBox="1">
            <a:spLocks noChangeArrowheads="1"/>
          </p:cNvSpPr>
          <p:nvPr/>
        </p:nvSpPr>
        <p:spPr bwMode="auto">
          <a:xfrm>
            <a:off x="8006619" y="2544215"/>
            <a:ext cx="2914917" cy="29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48590" indent="-148590" defTabSz="237744">
              <a:spcBef>
                <a:spcPct val="0"/>
              </a:spcBef>
              <a:spcAft>
                <a:spcPts val="600"/>
              </a:spcAft>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Media that carry messages without a personal contact or feedback</a:t>
            </a:r>
          </a:p>
          <a:p>
            <a:pPr marL="148590" indent="-148590" defTabSz="237744">
              <a:spcBef>
                <a:spcPct val="0"/>
              </a:spcBef>
              <a:spcAft>
                <a:spcPts val="600"/>
              </a:spcAft>
            </a:pPr>
            <a:endParaRPr lang="en-US" altLang="en-US" sz="1400" kern="1200" dirty="0">
              <a:solidFill>
                <a:srgbClr val="555555"/>
              </a:solidFill>
              <a:latin typeface="Times New Roman" panose="02020603050405020304" pitchFamily="18" charset="0"/>
              <a:ea typeface="+mn-ea"/>
              <a:cs typeface="Times New Roman" panose="02020603050405020304" pitchFamily="18" charset="0"/>
            </a:endParaRPr>
          </a:p>
          <a:p>
            <a:pPr marL="148590" indent="-148590" defTabSz="237744">
              <a:spcBef>
                <a:spcPct val="0"/>
              </a:spcBef>
              <a:spcAft>
                <a:spcPts val="600"/>
              </a:spcAft>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Print, broadcast, display, online media</a:t>
            </a:r>
          </a:p>
          <a:p>
            <a:pPr marL="0" indent="0" defTabSz="237744">
              <a:spcBef>
                <a:spcPct val="0"/>
              </a:spcBef>
              <a:spcAft>
                <a:spcPts val="600"/>
              </a:spcAft>
              <a:buNone/>
            </a:pPr>
            <a:endParaRPr lang="en-US" altLang="en-US" sz="1400" kern="1200" dirty="0">
              <a:solidFill>
                <a:srgbClr val="555555"/>
              </a:solidFill>
              <a:latin typeface="Times New Roman" panose="02020603050405020304" pitchFamily="18" charset="0"/>
              <a:ea typeface="+mn-ea"/>
              <a:cs typeface="Times New Roman" panose="02020603050405020304" pitchFamily="18" charset="0"/>
            </a:endParaRPr>
          </a:p>
          <a:p>
            <a:pPr marL="148590" indent="-148590" defTabSz="237744">
              <a:spcBef>
                <a:spcPct val="0"/>
              </a:spcBef>
              <a:spcAft>
                <a:spcPts val="600"/>
              </a:spcAft>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Atmospheres – lawyer’s office, banks internal environment</a:t>
            </a:r>
          </a:p>
          <a:p>
            <a:pPr marL="0" indent="0" defTabSz="237744">
              <a:spcBef>
                <a:spcPct val="0"/>
              </a:spcBef>
              <a:spcAft>
                <a:spcPts val="600"/>
              </a:spcAft>
              <a:buNone/>
            </a:pPr>
            <a:endParaRPr lang="en-US" altLang="en-US" sz="1400" kern="1200" dirty="0">
              <a:solidFill>
                <a:srgbClr val="555555"/>
              </a:solidFill>
              <a:latin typeface="Times New Roman" panose="02020603050405020304" pitchFamily="18" charset="0"/>
              <a:ea typeface="+mn-ea"/>
              <a:cs typeface="Times New Roman" panose="02020603050405020304" pitchFamily="18" charset="0"/>
            </a:endParaRPr>
          </a:p>
          <a:p>
            <a:pPr marL="148590" indent="-148590" defTabSz="237744">
              <a:spcBef>
                <a:spcPct val="0"/>
              </a:spcBef>
              <a:spcAft>
                <a:spcPts val="600"/>
              </a:spcAft>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Events – staged occurrence, example - PR department activities</a:t>
            </a:r>
            <a:endParaRPr lang="en-US" altLang="en-US" sz="14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1FC43C0A-B3F6-411F-AFAF-7ABB6895BB5B}"/>
              </a:ext>
            </a:extLst>
          </p:cNvPr>
          <p:cNvSpPr>
            <a:spLocks noGrp="1" noChangeArrowheads="1"/>
          </p:cNvSpPr>
          <p:nvPr>
            <p:ph type="title"/>
          </p:nvPr>
        </p:nvSpPr>
        <p:spPr>
          <a:xfrm>
            <a:off x="2231136" y="964692"/>
            <a:ext cx="7729728" cy="1188720"/>
          </a:xfrm>
        </p:spPr>
        <p:txBody>
          <a:bodyPr vert="horz" lIns="91440" tIns="45720" rIns="91440" bIns="45720" rtlCol="0">
            <a:normAutofit/>
          </a:bodyPr>
          <a:lstStyle/>
          <a:p>
            <a:pPr>
              <a:defRPr/>
            </a:pPr>
            <a:r>
              <a:rPr lang="en-US" altLang="en-US" b="1"/>
              <a:t>Steps in Developing Effective Marketing Communication</a:t>
            </a:r>
            <a:endParaRPr lang="en-US" b="1"/>
          </a:p>
        </p:txBody>
      </p:sp>
      <p:sp>
        <p:nvSpPr>
          <p:cNvPr id="8" name="Text Placeholder 6">
            <a:extLst>
              <a:ext uri="{FF2B5EF4-FFF2-40B4-BE49-F238E27FC236}">
                <a16:creationId xmlns:a16="http://schemas.microsoft.com/office/drawing/2014/main" id="{0D52D335-FEFC-481B-9C8D-92F6E79BAB7C}"/>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graphicFrame>
        <p:nvGraphicFramePr>
          <p:cNvPr id="48134" name="Rectangle 3">
            <a:extLst>
              <a:ext uri="{FF2B5EF4-FFF2-40B4-BE49-F238E27FC236}">
                <a16:creationId xmlns:a16="http://schemas.microsoft.com/office/drawing/2014/main" id="{98E1A3BE-971F-1031-7271-2CAA238BC3E9}"/>
              </a:ext>
            </a:extLst>
          </p:cNvPr>
          <p:cNvGraphicFramePr/>
          <p:nvPr>
            <p:extLst>
              <p:ext uri="{D42A27DB-BD31-4B8C-83A1-F6EECF244321}">
                <p14:modId xmlns:p14="http://schemas.microsoft.com/office/powerpoint/2010/main" val="478990702"/>
              </p:ext>
            </p:extLst>
          </p:nvPr>
        </p:nvGraphicFramePr>
        <p:xfrm>
          <a:off x="965200" y="2638425"/>
          <a:ext cx="10261600" cy="3107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1C8A9DD8-DD12-4BC6-BC4E-C692160DC03B}"/>
              </a:ext>
            </a:extLst>
          </p:cNvPr>
          <p:cNvSpPr>
            <a:spLocks noGrp="1" noChangeArrowheads="1"/>
          </p:cNvSpPr>
          <p:nvPr>
            <p:ph type="title"/>
          </p:nvPr>
        </p:nvSpPr>
        <p:spPr>
          <a:xfrm>
            <a:off x="2231136" y="964692"/>
            <a:ext cx="7729728" cy="1188720"/>
          </a:xfrm>
        </p:spPr>
        <p:txBody>
          <a:bodyPr vert="horz" lIns="91440" tIns="45720" rIns="91440" bIns="45720" rtlCol="0">
            <a:normAutofit/>
          </a:bodyPr>
          <a:lstStyle/>
          <a:p>
            <a:pPr>
              <a:defRPr/>
            </a:pPr>
            <a:r>
              <a:rPr lang="en-US" altLang="en-US" b="1"/>
              <a:t>Setting the Total Promotion Budget</a:t>
            </a:r>
            <a:endParaRPr lang="en-US" b="1"/>
          </a:p>
        </p:txBody>
      </p:sp>
      <p:sp>
        <p:nvSpPr>
          <p:cNvPr id="8" name="Text Placeholder 6">
            <a:extLst>
              <a:ext uri="{FF2B5EF4-FFF2-40B4-BE49-F238E27FC236}">
                <a16:creationId xmlns:a16="http://schemas.microsoft.com/office/drawing/2014/main" id="{3360EAFA-0295-492C-A9AD-B5B505A2142F}"/>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graphicFrame>
        <p:nvGraphicFramePr>
          <p:cNvPr id="49158" name="Rectangle 3">
            <a:extLst>
              <a:ext uri="{FF2B5EF4-FFF2-40B4-BE49-F238E27FC236}">
                <a16:creationId xmlns:a16="http://schemas.microsoft.com/office/drawing/2014/main" id="{D0734B08-B92B-0B93-4546-8AF8AC318D45}"/>
              </a:ext>
            </a:extLst>
          </p:cNvPr>
          <p:cNvGraphicFramePr/>
          <p:nvPr>
            <p:extLst>
              <p:ext uri="{D42A27DB-BD31-4B8C-83A1-F6EECF244321}">
                <p14:modId xmlns:p14="http://schemas.microsoft.com/office/powerpoint/2010/main" val="93631002"/>
              </p:ext>
            </p:extLst>
          </p:nvPr>
        </p:nvGraphicFramePr>
        <p:xfrm>
          <a:off x="965200" y="2638425"/>
          <a:ext cx="10261600" cy="3107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A1A8A962-3C18-4D50-BA2C-295D3068ECAF}"/>
              </a:ext>
            </a:extLst>
          </p:cNvPr>
          <p:cNvSpPr>
            <a:spLocks noGrp="1" noChangeArrowheads="1"/>
          </p:cNvSpPr>
          <p:nvPr>
            <p:ph type="title"/>
          </p:nvPr>
        </p:nvSpPr>
        <p:spPr>
          <a:xfrm>
            <a:off x="2231136" y="964692"/>
            <a:ext cx="7729728" cy="1188720"/>
          </a:xfrm>
        </p:spPr>
        <p:txBody>
          <a:bodyPr vert="horz" lIns="91440" tIns="45720" rIns="91440" bIns="45720" rtlCol="0">
            <a:normAutofit/>
          </a:bodyPr>
          <a:lstStyle/>
          <a:p>
            <a:pPr>
              <a:defRPr/>
            </a:pPr>
            <a:r>
              <a:rPr lang="en-US" altLang="en-US" b="1"/>
              <a:t>Setting the Promotional Mix</a:t>
            </a:r>
            <a:endParaRPr lang="en-US" b="1"/>
          </a:p>
        </p:txBody>
      </p:sp>
      <p:sp>
        <p:nvSpPr>
          <p:cNvPr id="8" name="Text Placeholder 6">
            <a:extLst>
              <a:ext uri="{FF2B5EF4-FFF2-40B4-BE49-F238E27FC236}">
                <a16:creationId xmlns:a16="http://schemas.microsoft.com/office/drawing/2014/main" id="{84C5977A-1B36-4304-A8B5-9A174AD31A9A}"/>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graphicFrame>
        <p:nvGraphicFramePr>
          <p:cNvPr id="51206" name="Rectangle 3">
            <a:extLst>
              <a:ext uri="{FF2B5EF4-FFF2-40B4-BE49-F238E27FC236}">
                <a16:creationId xmlns:a16="http://schemas.microsoft.com/office/drawing/2014/main" id="{5932C185-A8CD-9FD6-9DA3-C670FDF73833}"/>
              </a:ext>
            </a:extLst>
          </p:cNvPr>
          <p:cNvGraphicFramePr/>
          <p:nvPr>
            <p:extLst>
              <p:ext uri="{D42A27DB-BD31-4B8C-83A1-F6EECF244321}">
                <p14:modId xmlns:p14="http://schemas.microsoft.com/office/powerpoint/2010/main" val="3340718334"/>
              </p:ext>
            </p:extLst>
          </p:nvPr>
        </p:nvGraphicFramePr>
        <p:xfrm>
          <a:off x="965200" y="2638425"/>
          <a:ext cx="10261600" cy="3107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AF19A5BE-1607-402E-AFE2-1B53473668CF}"/>
              </a:ext>
            </a:extLst>
          </p:cNvPr>
          <p:cNvSpPr>
            <a:spLocks noGrp="1" noChangeArrowheads="1"/>
          </p:cNvSpPr>
          <p:nvPr>
            <p:ph type="title"/>
          </p:nvPr>
        </p:nvSpPr>
        <p:spPr>
          <a:xfrm>
            <a:off x="804672" y="964692"/>
            <a:ext cx="4476806" cy="1188720"/>
          </a:xfrm>
        </p:spPr>
        <p:txBody>
          <a:bodyPr rtlCol="0">
            <a:normAutofit/>
          </a:bodyPr>
          <a:lstStyle/>
          <a:p>
            <a:pPr>
              <a:spcBef>
                <a:spcPts val="0"/>
              </a:spcBef>
              <a:defRPr/>
            </a:pPr>
            <a:br>
              <a:rPr lang="en-US" altLang="en-US" sz="2000" b="1" dirty="0">
                <a:latin typeface="Times New Roman" panose="02020603050405020304" pitchFamily="18" charset="0"/>
                <a:cs typeface="Times New Roman" panose="02020603050405020304" pitchFamily="18" charset="0"/>
              </a:rPr>
            </a:br>
            <a:r>
              <a:rPr lang="en-US" altLang="en-US" sz="2000" b="1" dirty="0">
                <a:latin typeface="Times New Roman" panose="02020603050405020304" pitchFamily="18" charset="0"/>
                <a:cs typeface="Times New Roman" panose="02020603050405020304" pitchFamily="18" charset="0"/>
              </a:rPr>
              <a:t>Marketing Communication</a:t>
            </a:r>
            <a:endParaRPr lang="en-US" sz="2000" b="1" kern="0">
              <a:latin typeface="Times New Roman" panose="02020603050405020304" pitchFamily="18" charset="0"/>
              <a:cs typeface="Times New Roman" panose="02020603050405020304" pitchFamily="18" charset="0"/>
            </a:endParaRPr>
          </a:p>
        </p:txBody>
      </p:sp>
      <p:sp>
        <p:nvSpPr>
          <p:cNvPr id="17416" name="Rectangle 17415">
            <a:extLst>
              <a:ext uri="{FF2B5EF4-FFF2-40B4-BE49-F238E27FC236}">
                <a16:creationId xmlns:a16="http://schemas.microsoft.com/office/drawing/2014/main" id="{56533F40-045E-4E3D-9243-864CD4E58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43605"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18" name="Rectangle 17417">
            <a:extLst>
              <a:ext uri="{FF2B5EF4-FFF2-40B4-BE49-F238E27FC236}">
                <a16:creationId xmlns:a16="http://schemas.microsoft.com/office/drawing/2014/main" id="{30402EC6-D845-41B3-BEBE-CB34D9BFEA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0699"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C6EA37A7-21AD-458F-B3DB-DB4E7916D5C8}"/>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17411" name="Rectangle 3">
            <a:extLst>
              <a:ext uri="{FF2B5EF4-FFF2-40B4-BE49-F238E27FC236}">
                <a16:creationId xmlns:a16="http://schemas.microsoft.com/office/drawing/2014/main" id="{7ECE99BD-4C6B-400A-9F39-9135F5AE3A2B}"/>
              </a:ext>
            </a:extLst>
          </p:cNvPr>
          <p:cNvSpPr txBox="1">
            <a:spLocks noChangeArrowheads="1"/>
          </p:cNvSpPr>
          <p:nvPr/>
        </p:nvSpPr>
        <p:spPr bwMode="auto">
          <a:xfrm>
            <a:off x="6272789" y="2256377"/>
            <a:ext cx="4782312" cy="2558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416052" lvl="1" indent="-160020" defTabSz="256032">
              <a:lnSpc>
                <a:spcPct val="90000"/>
              </a:lnSpc>
              <a:buFont typeface="Arial" panose="020B0604020202020204" pitchFamily="34" charset="0"/>
              <a:buChar char="•"/>
            </a:pPr>
            <a:r>
              <a:rPr lang="en-US" altLang="en-US" sz="1400" kern="1200" dirty="0">
                <a:solidFill>
                  <a:srgbClr val="555555"/>
                </a:solidFill>
                <a:latin typeface="Times New Roman" panose="02020603050405020304" pitchFamily="18" charset="0"/>
                <a:ea typeface="+mn-ea"/>
                <a:cs typeface="Times New Roman" panose="02020603050405020304" pitchFamily="18" charset="0"/>
              </a:rPr>
              <a:t>The means by which firms attempt to inform, persuade, and remind consumers, directly or indirectly, about the products and brands they sell.</a:t>
            </a:r>
            <a:endParaRPr lang="en-US" altLang="en-US" sz="1400" dirty="0">
              <a:solidFill>
                <a:schemeClr val="bg1"/>
              </a:solidFill>
              <a:latin typeface="Times New Roman" panose="02020603050405020304" pitchFamily="18" charset="0"/>
              <a:cs typeface="Times New Roman" panose="02020603050405020304" pitchFamily="18" charset="0"/>
            </a:endParaRPr>
          </a:p>
        </p:txBody>
      </p:sp>
      <p:sp>
        <p:nvSpPr>
          <p:cNvPr id="10" name="Rectangle 6">
            <a:extLst>
              <a:ext uri="{FF2B5EF4-FFF2-40B4-BE49-F238E27FC236}">
                <a16:creationId xmlns:a16="http://schemas.microsoft.com/office/drawing/2014/main" id="{4A536974-9059-4B90-8F87-FBB652C0330D}"/>
              </a:ext>
            </a:extLst>
          </p:cNvPr>
          <p:cNvSpPr>
            <a:spLocks noChangeArrowheads="1"/>
          </p:cNvSpPr>
          <p:nvPr/>
        </p:nvSpPr>
        <p:spPr bwMode="auto">
          <a:xfrm rot="5400000" flipH="1">
            <a:off x="8693326" y="-226539"/>
            <a:ext cx="43393" cy="4598794"/>
          </a:xfrm>
          <a:prstGeom prst="rect">
            <a:avLst/>
          </a:prstGeom>
          <a:solidFill>
            <a:schemeClr val="accent2">
              <a:lumMod val="75000"/>
            </a:schemeClr>
          </a:solidFill>
          <a:ln w="9525">
            <a:solidFill>
              <a:schemeClr val="accent2">
                <a:lumMod val="75000"/>
              </a:schemeClr>
            </a:solidFill>
            <a:miter lim="800000"/>
            <a:headEnd/>
            <a:tailEnd/>
          </a:ln>
          <a:effectLst/>
        </p:spPr>
        <p:txBody>
          <a:bodyPr wrap="none" anchor="ctr"/>
          <a:lstStyle>
            <a:lvl1pPr>
              <a:spcBef>
                <a:spcPct val="20000"/>
              </a:spcBef>
              <a:buClr>
                <a:schemeClr val="bg2"/>
              </a:buClr>
              <a:buSzPct val="75000"/>
              <a:buFont typeface="Wingdings" pitchFamily="2" charset="2"/>
              <a:buChar char="p"/>
              <a:defRPr sz="2800">
                <a:solidFill>
                  <a:schemeClr val="tx1"/>
                </a:solidFill>
                <a:latin typeface="Verdana" panose="020B0604030504040204" pitchFamily="34" charset="0"/>
              </a:defRPr>
            </a:lvl1pPr>
            <a:lvl2pPr marL="742950" indent="-285750">
              <a:spcBef>
                <a:spcPct val="20000"/>
              </a:spcBef>
              <a:buClr>
                <a:schemeClr val="tx2"/>
              </a:buClr>
              <a:buSzPct val="75000"/>
              <a:buFont typeface="Wingdings" pitchFamily="2" charset="2"/>
              <a:buChar char="n"/>
              <a:defRPr sz="2400">
                <a:solidFill>
                  <a:schemeClr val="tx1"/>
                </a:solidFill>
                <a:latin typeface="Verdana" panose="020B0604030504040204" pitchFamily="34" charset="0"/>
              </a:defRPr>
            </a:lvl2pPr>
            <a:lvl3pPr marL="1143000" indent="-228600">
              <a:spcBef>
                <a:spcPct val="20000"/>
              </a:spcBef>
              <a:buClr>
                <a:schemeClr val="accent1"/>
              </a:buClr>
              <a:buSzPct val="65000"/>
              <a:buFont typeface="Wingdings" pitchFamily="2" charset="2"/>
              <a:buChar char="p"/>
              <a:defRPr sz="2000">
                <a:solidFill>
                  <a:schemeClr val="tx1"/>
                </a:solidFill>
                <a:latin typeface="Verdana" panose="020B0604030504040204" pitchFamily="34" charset="0"/>
              </a:defRPr>
            </a:lvl3pPr>
            <a:lvl4pPr marL="1600200" indent="-228600">
              <a:spcBef>
                <a:spcPct val="20000"/>
              </a:spcBef>
              <a:buClr>
                <a:schemeClr val="bg2"/>
              </a:buClr>
              <a:buFont typeface="Wingdings" pitchFamily="2" charset="2"/>
              <a:buChar char="§"/>
              <a:defRPr>
                <a:solidFill>
                  <a:schemeClr val="tx1"/>
                </a:solidFill>
                <a:latin typeface="Verdana" panose="020B0604030504040204" pitchFamily="34" charset="0"/>
              </a:defRPr>
            </a:lvl4pPr>
            <a:lvl5pPr marL="2057400" indent="-228600">
              <a:spcBef>
                <a:spcPct val="20000"/>
              </a:spcBef>
              <a:buClr>
                <a:schemeClr val="tx2"/>
              </a:buClr>
              <a:buSzPct val="80000"/>
              <a:buFont typeface="Wingdings" pitchFamily="2" charset="2"/>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9pPr>
          </a:lstStyle>
          <a:p>
            <a:pPr>
              <a:spcBef>
                <a:spcPct val="0"/>
              </a:spcBef>
              <a:buClrTx/>
              <a:buSzTx/>
              <a:buFontTx/>
              <a:buNone/>
              <a:defRPr/>
            </a:pPr>
            <a:endParaRPr lang="en-GB" altLang="en-US" sz="2400"/>
          </a:p>
        </p:txBody>
      </p:sp>
      <p:pic>
        <p:nvPicPr>
          <p:cNvPr id="2" name="Diagram 1">
            <a:extLst>
              <a:ext uri="{FF2B5EF4-FFF2-40B4-BE49-F238E27FC236}">
                <a16:creationId xmlns:a16="http://schemas.microsoft.com/office/drawing/2014/main" id="{EE72728B-E63D-4148-83AB-5ED4894D9599}"/>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1564" y="3060060"/>
            <a:ext cx="4115139" cy="19165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33" name="Rectangle 52232">
            <a:extLst>
              <a:ext uri="{FF2B5EF4-FFF2-40B4-BE49-F238E27FC236}">
                <a16:creationId xmlns:a16="http://schemas.microsoft.com/office/drawing/2014/main" id="{23D9B6CF-87DD-47C7-B38D-7C5353D4D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2">
            <a:extLst>
              <a:ext uri="{FF2B5EF4-FFF2-40B4-BE49-F238E27FC236}">
                <a16:creationId xmlns:a16="http://schemas.microsoft.com/office/drawing/2014/main" id="{3CF61106-C9C7-4335-A993-2A299A6F9867}"/>
              </a:ext>
            </a:extLst>
          </p:cNvPr>
          <p:cNvSpPr>
            <a:spLocks noGrp="1" noChangeArrowheads="1"/>
          </p:cNvSpPr>
          <p:nvPr>
            <p:ph type="title"/>
          </p:nvPr>
        </p:nvSpPr>
        <p:spPr>
          <a:xfrm>
            <a:off x="804673" y="2133600"/>
            <a:ext cx="3044952" cy="1898904"/>
          </a:xfrm>
        </p:spPr>
        <p:txBody>
          <a:bodyPr vert="horz" lIns="274320" tIns="182880" rIns="274320" bIns="182880" rtlCol="0" anchor="ctr" anchorCtr="1">
            <a:normAutofit/>
          </a:bodyPr>
          <a:lstStyle/>
          <a:p>
            <a:pPr>
              <a:defRPr/>
            </a:pPr>
            <a:r>
              <a:rPr lang="en-US" altLang="en-US" sz="2400" b="1"/>
              <a:t>Push versus Pull Promotion Strategy</a:t>
            </a:r>
            <a:endParaRPr lang="en-US" sz="2400" b="1"/>
          </a:p>
        </p:txBody>
      </p:sp>
      <p:sp>
        <p:nvSpPr>
          <p:cNvPr id="52235" name="Rectangle 52234">
            <a:extLst>
              <a:ext uri="{FF2B5EF4-FFF2-40B4-BE49-F238E27FC236}">
                <a16:creationId xmlns:a16="http://schemas.microsoft.com/office/drawing/2014/main" id="{EFE2328B-DA12-4B90-BD82-3CCF13AF6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640080"/>
            <a:ext cx="6897625"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237" name="Rectangle 52236">
            <a:extLst>
              <a:ext uri="{FF2B5EF4-FFF2-40B4-BE49-F238E27FC236}">
                <a16:creationId xmlns:a16="http://schemas.microsoft.com/office/drawing/2014/main" id="{F77FF0B6-332F-4842-A5F8-EA360BD5F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0412" y="802767"/>
            <a:ext cx="6565392" cy="493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228" name="Picture 2" descr="A screenshot of a cell phone&#10;&#10;Description automatically generated">
            <a:extLst>
              <a:ext uri="{FF2B5EF4-FFF2-40B4-BE49-F238E27FC236}">
                <a16:creationId xmlns:a16="http://schemas.microsoft.com/office/drawing/2014/main" id="{6C01314B-675E-4411-BD2F-08B1A6314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354" t="33064" r="15385" b="16208"/>
          <a:stretch>
            <a:fillRect/>
          </a:stretch>
        </p:blipFill>
        <p:spPr bwMode="auto">
          <a:xfrm>
            <a:off x="5140452" y="2085333"/>
            <a:ext cx="5925312" cy="237262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6">
            <a:extLst>
              <a:ext uri="{FF2B5EF4-FFF2-40B4-BE49-F238E27FC236}">
                <a16:creationId xmlns:a16="http://schemas.microsoft.com/office/drawing/2014/main" id="{FC009D9F-10EA-4F7A-BFC1-1CEC4BA6B417}"/>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Tree>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3D9B6CF-87DD-47C7-B38D-7C5353D4D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2DE0CE-2811-0B4A-A454-C7841E9F727A}"/>
              </a:ext>
            </a:extLst>
          </p:cNvPr>
          <p:cNvSpPr>
            <a:spLocks noGrp="1"/>
          </p:cNvSpPr>
          <p:nvPr>
            <p:ph type="title"/>
          </p:nvPr>
        </p:nvSpPr>
        <p:spPr>
          <a:xfrm>
            <a:off x="804673" y="2133600"/>
            <a:ext cx="3044952" cy="1898904"/>
          </a:xfrm>
        </p:spPr>
        <p:txBody>
          <a:bodyPr vert="horz" lIns="274320" tIns="182880" rIns="274320" bIns="182880" rtlCol="0" anchor="ctr" anchorCtr="1">
            <a:normAutofit/>
          </a:bodyPr>
          <a:lstStyle/>
          <a:p>
            <a:r>
              <a:rPr lang="en-US"/>
              <a:t>Buzz Marketing</a:t>
            </a:r>
          </a:p>
        </p:txBody>
      </p:sp>
      <p:sp>
        <p:nvSpPr>
          <p:cNvPr id="13" name="Rectangle 12">
            <a:extLst>
              <a:ext uri="{FF2B5EF4-FFF2-40B4-BE49-F238E27FC236}">
                <a16:creationId xmlns:a16="http://schemas.microsoft.com/office/drawing/2014/main" id="{EFE2328B-DA12-4B90-BD82-3CCF13AF6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640080"/>
            <a:ext cx="6897625"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F77FF0B6-332F-4842-A5F8-EA360BD5F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0412" y="802767"/>
            <a:ext cx="6565392" cy="493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4538917-1476-88B5-C3E9-EE56C3834413}"/>
              </a:ext>
            </a:extLst>
          </p:cNvPr>
          <p:cNvSpPr txBox="1"/>
          <p:nvPr/>
        </p:nvSpPr>
        <p:spPr>
          <a:xfrm>
            <a:off x="5139159" y="1064871"/>
            <a:ext cx="6030411" cy="4801314"/>
          </a:xfrm>
          <a:prstGeom prst="rect">
            <a:avLst/>
          </a:prstGeom>
          <a:noFill/>
        </p:spPr>
        <p:txBody>
          <a:bodyPr wrap="square" rtlCol="0">
            <a:spAutoFit/>
          </a:bodyPr>
          <a:lstStyle/>
          <a:p>
            <a:r>
              <a:rPr lang="en-BD" dirty="0"/>
              <a:t>Buzz marketing is a marketing technique in which a companines rely on consumer to increase brand awareness about a product or initiative through WOM.</a:t>
            </a:r>
          </a:p>
          <a:p>
            <a:endParaRPr lang="en-BD" dirty="0"/>
          </a:p>
          <a:p>
            <a:r>
              <a:rPr lang="en-BD" dirty="0"/>
              <a:t>Types of Buzz Marketing:</a:t>
            </a:r>
          </a:p>
          <a:p>
            <a:endParaRPr lang="en-BD" dirty="0"/>
          </a:p>
          <a:p>
            <a:pPr marL="800100" lvl="1" indent="-342900">
              <a:buFont typeface="Arial" panose="020B0604020202020204" pitchFamily="34" charset="0"/>
              <a:buChar char="•"/>
            </a:pPr>
            <a:r>
              <a:rPr lang="en-BD" dirty="0"/>
              <a:t>Spreading a R</a:t>
            </a:r>
            <a:r>
              <a:rPr lang="en-GB" dirty="0"/>
              <a:t>u</a:t>
            </a:r>
            <a:r>
              <a:rPr lang="en-BD" dirty="0"/>
              <a:t>mor </a:t>
            </a:r>
          </a:p>
          <a:p>
            <a:pPr marL="800100" lvl="1" indent="-342900">
              <a:buFont typeface="Arial" panose="020B0604020202020204" pitchFamily="34" charset="0"/>
              <a:buChar char="•"/>
            </a:pPr>
            <a:r>
              <a:rPr lang="en-BD" dirty="0"/>
              <a:t>Online Advertising</a:t>
            </a:r>
          </a:p>
          <a:p>
            <a:pPr marL="800100" lvl="1" indent="-342900">
              <a:buFont typeface="Arial" panose="020B0604020202020204" pitchFamily="34" charset="0"/>
              <a:buChar char="•"/>
            </a:pPr>
            <a:r>
              <a:rPr lang="en-BD" dirty="0"/>
              <a:t>Offline Campaigns </a:t>
            </a:r>
          </a:p>
          <a:p>
            <a:endParaRPr lang="en-BD" dirty="0"/>
          </a:p>
          <a:p>
            <a:endParaRPr lang="en-BD" dirty="0"/>
          </a:p>
          <a:p>
            <a:endParaRPr lang="en-BD" dirty="0"/>
          </a:p>
          <a:p>
            <a:endParaRPr lang="en-BD" dirty="0"/>
          </a:p>
          <a:p>
            <a:endParaRPr lang="en-BD" dirty="0"/>
          </a:p>
          <a:p>
            <a:endParaRPr lang="en-BD" dirty="0"/>
          </a:p>
          <a:p>
            <a:endParaRPr lang="en-BD" dirty="0"/>
          </a:p>
          <a:p>
            <a:endParaRPr lang="en-BD" dirty="0"/>
          </a:p>
        </p:txBody>
      </p:sp>
    </p:spTree>
    <p:extLst>
      <p:ext uri="{BB962C8B-B14F-4D97-AF65-F5344CB8AC3E}">
        <p14:creationId xmlns:p14="http://schemas.microsoft.com/office/powerpoint/2010/main" val="982810048"/>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8AEF94-8F7F-A244-B61D-9E6B27FAFAF6}"/>
              </a:ext>
            </a:extLst>
          </p:cNvPr>
          <p:cNvPicPr>
            <a:picLocks noChangeAspect="1"/>
          </p:cNvPicPr>
          <p:nvPr/>
        </p:nvPicPr>
        <p:blipFill rotWithShape="1">
          <a:blip r:embed="rId2"/>
          <a:srcRect t="7025"/>
          <a:stretch/>
        </p:blipFill>
        <p:spPr>
          <a:xfrm>
            <a:off x="20" y="10"/>
            <a:ext cx="12191980" cy="6857990"/>
          </a:xfrm>
          <a:prstGeom prst="rect">
            <a:avLst/>
          </a:prstGeom>
        </p:spPr>
      </p:pic>
    </p:spTree>
    <p:extLst>
      <p:ext uri="{BB962C8B-B14F-4D97-AF65-F5344CB8AC3E}">
        <p14:creationId xmlns:p14="http://schemas.microsoft.com/office/powerpoint/2010/main" val="33650794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2D5454-F8C9-FD4D-B54D-BD8E7F1FC533}"/>
              </a:ext>
            </a:extLst>
          </p:cNvPr>
          <p:cNvPicPr>
            <a:picLocks noChangeAspect="1"/>
          </p:cNvPicPr>
          <p:nvPr/>
        </p:nvPicPr>
        <p:blipFill>
          <a:blip r:embed="rId2"/>
          <a:stretch>
            <a:fillRect/>
          </a:stretch>
        </p:blipFill>
        <p:spPr>
          <a:xfrm>
            <a:off x="2207605" y="804334"/>
            <a:ext cx="7776790" cy="5249332"/>
          </a:xfrm>
          <a:prstGeom prst="rect">
            <a:avLst/>
          </a:prstGeom>
        </p:spPr>
      </p:pic>
    </p:spTree>
    <p:extLst>
      <p:ext uri="{BB962C8B-B14F-4D97-AF65-F5344CB8AC3E}">
        <p14:creationId xmlns:p14="http://schemas.microsoft.com/office/powerpoint/2010/main" val="23077592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Knorr Soup Bangladesh Created Buzz With Their Out of The Box Campaign-Markedium">
            <a:extLst>
              <a:ext uri="{FF2B5EF4-FFF2-40B4-BE49-F238E27FC236}">
                <a16:creationId xmlns:a16="http://schemas.microsoft.com/office/drawing/2014/main" id="{94592F5C-4517-F447-B550-C8F3751921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4998091-04ED-B54D-AF0A-88B87A9F417F}"/>
              </a:ext>
            </a:extLst>
          </p:cNvPr>
          <p:cNvSpPr>
            <a:spLocks noGrp="1"/>
          </p:cNvSpPr>
          <p:nvPr>
            <p:ph type="title"/>
          </p:nvPr>
        </p:nvSpPr>
        <p:spPr>
          <a:xfrm>
            <a:off x="1600200" y="2386744"/>
            <a:ext cx="8991600" cy="1645920"/>
          </a:xfrm>
          <a:solidFill>
            <a:schemeClr val="bg1">
              <a:alpha val="60000"/>
            </a:schemeClr>
          </a:solidFill>
          <a:ln w="38100" cap="sq">
            <a:solidFill>
              <a:schemeClr val="tx1"/>
            </a:solidFill>
            <a:miter lim="800000"/>
          </a:ln>
        </p:spPr>
        <p:txBody>
          <a:bodyPr vert="horz" lIns="274320" tIns="182880" rIns="274320" bIns="182880" rtlCol="0" anchor="ctr" anchorCtr="1">
            <a:normAutofit/>
          </a:bodyPr>
          <a:lstStyle/>
          <a:p>
            <a:r>
              <a:rPr lang="en-US" sz="2400" b="1">
                <a:solidFill>
                  <a:schemeClr val="tx1"/>
                </a:solidFill>
              </a:rPr>
              <a:t>Knorr Soup Bangladesh Created Buzz With Their Out Of The Box Campaign</a:t>
            </a:r>
            <a:br>
              <a:rPr lang="en-US" sz="2400" b="1">
                <a:solidFill>
                  <a:schemeClr val="tx1"/>
                </a:solidFill>
              </a:rPr>
            </a:br>
            <a:endParaRPr lang="en-US" sz="2400">
              <a:solidFill>
                <a:schemeClr val="tx1"/>
              </a:solidFill>
            </a:endParaRPr>
          </a:p>
        </p:txBody>
      </p:sp>
      <p:sp>
        <p:nvSpPr>
          <p:cNvPr id="63" name="TextBox 62">
            <a:extLst>
              <a:ext uri="{FF2B5EF4-FFF2-40B4-BE49-F238E27FC236}">
                <a16:creationId xmlns:a16="http://schemas.microsoft.com/office/drawing/2014/main" id="{706FE9D0-D230-7B4A-8718-CBA7D847DB1B}"/>
              </a:ext>
            </a:extLst>
          </p:cNvPr>
          <p:cNvSpPr txBox="1"/>
          <p:nvPr/>
        </p:nvSpPr>
        <p:spPr>
          <a:xfrm>
            <a:off x="2695194" y="4352544"/>
            <a:ext cx="6801612" cy="1239894"/>
          </a:xfrm>
          <a:prstGeom prst="rect">
            <a:avLst/>
          </a:prstGeom>
        </p:spPr>
        <p:txBody>
          <a:bodyPr vert="horz" lIns="91440" tIns="45720" rIns="91440" bIns="45720" rtlCol="0">
            <a:normAutofit/>
          </a:bodyPr>
          <a:lstStyle/>
          <a:p>
            <a:pPr algn="ctr" defTabSz="914400">
              <a:spcBef>
                <a:spcPts val="1000"/>
              </a:spcBef>
              <a:buClr>
                <a:schemeClr val="accent2"/>
              </a:buClr>
            </a:pPr>
            <a:r>
              <a:rPr lang="en-US" sz="2000" b="0" i="0" u="none" strike="noStrike">
                <a:solidFill>
                  <a:srgbClr val="FFFFFF"/>
                </a:solidFill>
                <a:effectLst/>
                <a:hlinkClick r:id="rId3"/>
              </a:rPr>
              <a:t>https://youtu.be/VX2T03tfEnk</a:t>
            </a:r>
            <a:endParaRPr lang="en-US" sz="2000">
              <a:solidFill>
                <a:srgbClr val="FFFFFF"/>
              </a:solidFill>
            </a:endParaRPr>
          </a:p>
        </p:txBody>
      </p:sp>
    </p:spTree>
    <p:extLst>
      <p:ext uri="{BB962C8B-B14F-4D97-AF65-F5344CB8AC3E}">
        <p14:creationId xmlns:p14="http://schemas.microsoft.com/office/powerpoint/2010/main" val="354434957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3148" name="Rectangle 3147">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0" name="Rectangle 3149">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143" name="Content Placeholder 3077">
            <a:extLst>
              <a:ext uri="{FF2B5EF4-FFF2-40B4-BE49-F238E27FC236}">
                <a16:creationId xmlns:a16="http://schemas.microsoft.com/office/drawing/2014/main" id="{4975335A-0871-1460-67E7-8CB5BFA38063}"/>
              </a:ext>
            </a:extLst>
          </p:cNvPr>
          <p:cNvSpPr>
            <a:spLocks noGrp="1"/>
          </p:cNvSpPr>
          <p:nvPr>
            <p:ph idx="1"/>
          </p:nvPr>
        </p:nvSpPr>
        <p:spPr>
          <a:xfrm>
            <a:off x="643468" y="2638044"/>
            <a:ext cx="3363974" cy="3415622"/>
          </a:xfrm>
        </p:spPr>
        <p:txBody>
          <a:bodyPr>
            <a:normAutofit/>
          </a:bodyPr>
          <a:lstStyle/>
          <a:p>
            <a:r>
              <a:rPr lang="en-US">
                <a:solidFill>
                  <a:schemeClr val="bg1"/>
                </a:solidFill>
                <a:latin typeface="Times New Roman" panose="02020603050405020304" pitchFamily="18" charset="0"/>
                <a:cs typeface="Times New Roman" panose="02020603050405020304" pitchFamily="18" charset="0"/>
              </a:rPr>
              <a:t>Pathao’s </a:t>
            </a:r>
            <a:r>
              <a:rPr lang="en-GB">
                <a:solidFill>
                  <a:schemeClr val="bg1"/>
                </a:solidFill>
                <a:latin typeface="Times New Roman" panose="02020603050405020304" pitchFamily="18" charset="0"/>
                <a:cs typeface="Times New Roman" panose="02020603050405020304" pitchFamily="18" charset="0"/>
              </a:rPr>
              <a:t>Joker creates massive buzz in the city</a:t>
            </a:r>
          </a:p>
          <a:p>
            <a:r>
              <a:rPr lang="en-US">
                <a:solidFill>
                  <a:schemeClr val="bg1"/>
                </a:solidFill>
              </a:rPr>
              <a:t>https://youtu.be/510grIdsDl0</a:t>
            </a:r>
          </a:p>
        </p:txBody>
      </p:sp>
      <p:pic>
        <p:nvPicPr>
          <p:cNvPr id="3074" name="Picture 2" descr="No photo description available.">
            <a:extLst>
              <a:ext uri="{FF2B5EF4-FFF2-40B4-BE49-F238E27FC236}">
                <a16:creationId xmlns:a16="http://schemas.microsoft.com/office/drawing/2014/main" id="{E8ED1CCE-AFB8-BF47-9933-532A13E7E68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18048" y="643467"/>
            <a:ext cx="5410199" cy="5410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8917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E433A88F-DF46-46D2-B004-A24BEADF4FC4}"/>
              </a:ext>
            </a:extLst>
          </p:cNvPr>
          <p:cNvSpPr>
            <a:spLocks noGrp="1" noChangeArrowheads="1"/>
          </p:cNvSpPr>
          <p:nvPr>
            <p:ph type="title"/>
          </p:nvPr>
        </p:nvSpPr>
        <p:spPr>
          <a:xfrm>
            <a:off x="8312677" y="964692"/>
            <a:ext cx="3066937" cy="1188720"/>
          </a:xfrm>
        </p:spPr>
        <p:txBody>
          <a:bodyPr rtlCol="0">
            <a:normAutofit/>
          </a:bodyPr>
          <a:lstStyle/>
          <a:p>
            <a:pPr>
              <a:spcBef>
                <a:spcPts val="0"/>
              </a:spcBef>
              <a:defRPr/>
            </a:pPr>
            <a:r>
              <a:rPr lang="en-US" altLang="en-US" sz="1500" b="1">
                <a:latin typeface="Times New Roman" panose="02020603050405020304" pitchFamily="18" charset="0"/>
                <a:cs typeface="Times New Roman" panose="02020603050405020304" pitchFamily="18" charset="0"/>
              </a:rPr>
              <a:t>The Marketing Communication or Promotion Mix</a:t>
            </a:r>
            <a:endParaRPr lang="en-US" sz="1500" b="1" kern="0">
              <a:latin typeface="Times New Roman" panose="02020603050405020304" pitchFamily="18" charset="0"/>
              <a:cs typeface="Times New Roman" panose="02020603050405020304" pitchFamily="18" charset="0"/>
            </a:endParaRPr>
          </a:p>
        </p:txBody>
      </p:sp>
      <p:sp>
        <p:nvSpPr>
          <p:cNvPr id="18440" name="Rectangle 18439">
            <a:extLst>
              <a:ext uri="{FF2B5EF4-FFF2-40B4-BE49-F238E27FC236}">
                <a16:creationId xmlns:a16="http://schemas.microsoft.com/office/drawing/2014/main" id="{A99FE660-E3DF-47E7-962D-66C6F6CE0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795"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42" name="Rectangle 18441">
            <a:extLst>
              <a:ext uri="{FF2B5EF4-FFF2-40B4-BE49-F238E27FC236}">
                <a16:creationId xmlns:a16="http://schemas.microsoft.com/office/drawing/2014/main" id="{38C29FEE-8E8F-43D5-AD23-EB4060B4D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8415"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E39E3183-8F5E-40D0-A6E9-CD0202853DF6}"/>
              </a:ext>
            </a:extLst>
          </p:cNvPr>
          <p:cNvSpPr txBox="1">
            <a:spLocks/>
          </p:cNvSpPr>
          <p:nvPr/>
        </p:nvSpPr>
        <p:spPr bwMode="auto">
          <a:xfrm>
            <a:off x="2389188" y="1392238"/>
            <a:ext cx="7162800" cy="381000"/>
          </a:xfrm>
          <a:prstGeom prst="rect">
            <a:avLst/>
          </a:prstGeom>
          <a:noFill/>
          <a:ln w="9525">
            <a:noFill/>
            <a:miter lim="800000"/>
            <a:headEnd/>
            <a:tailEnd/>
          </a:ln>
        </p:spPr>
        <p:txBody>
          <a:bodyPr/>
          <a:lstStyle/>
          <a:p>
            <a:pPr marL="342900" indent="-342900" algn="ctr">
              <a:lnSpc>
                <a:spcPct val="90000"/>
              </a:lnSpc>
              <a:spcBef>
                <a:spcPct val="20000"/>
              </a:spcBef>
              <a:defRPr/>
            </a:pPr>
            <a:endParaRPr lang="en-US" sz="2400" b="1" kern="0" dirty="0">
              <a:solidFill>
                <a:srgbClr val="04617B"/>
              </a:solidFill>
              <a:latin typeface="Calibri" charset="0"/>
              <a:ea typeface="ヒラギノ角ゴ Pro W3"/>
              <a:cs typeface="Calibri" pitchFamily="34" charset="0"/>
            </a:endParaRPr>
          </a:p>
        </p:txBody>
      </p:sp>
      <p:sp>
        <p:nvSpPr>
          <p:cNvPr id="18435" name="Rectangle 3">
            <a:extLst>
              <a:ext uri="{FF2B5EF4-FFF2-40B4-BE49-F238E27FC236}">
                <a16:creationId xmlns:a16="http://schemas.microsoft.com/office/drawing/2014/main" id="{90FA5090-240B-4B07-98F1-B0219BD4B229}"/>
              </a:ext>
            </a:extLst>
          </p:cNvPr>
          <p:cNvSpPr txBox="1">
            <a:spLocks noChangeArrowheads="1"/>
          </p:cNvSpPr>
          <p:nvPr/>
        </p:nvSpPr>
        <p:spPr bwMode="auto">
          <a:xfrm>
            <a:off x="1143979" y="1634303"/>
            <a:ext cx="6227064" cy="3331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53746" indent="-253746" defTabSz="338328"/>
            <a:r>
              <a:rPr lang="en-US" altLang="en-US" sz="1400" kern="1200" dirty="0">
                <a:solidFill>
                  <a:srgbClr val="555555"/>
                </a:solidFill>
                <a:latin typeface="Times New Roman" panose="02020603050405020304" pitchFamily="18" charset="0"/>
                <a:ea typeface="+mn-ea"/>
                <a:cs typeface="Times New Roman" panose="02020603050405020304" pitchFamily="18" charset="0"/>
              </a:rPr>
              <a:t>The marketing communication mix is the specific blend of advertising, sales promotion, public relations, personal selling, direct marketing and digital marketing tools that the company uses to persuasively communicate customer value and build customer relationships</a:t>
            </a:r>
          </a:p>
          <a:p>
            <a:pPr eaLnBrk="1" hangingPunct="1">
              <a:lnSpc>
                <a:spcPct val="90000"/>
              </a:lnSpc>
            </a:pPr>
            <a:endParaRPr lang="en-US" altLang="en-US" sz="2800" dirty="0"/>
          </a:p>
        </p:txBody>
      </p:sp>
      <p:sp>
        <p:nvSpPr>
          <p:cNvPr id="10" name="Rectangle 6">
            <a:extLst>
              <a:ext uri="{FF2B5EF4-FFF2-40B4-BE49-F238E27FC236}">
                <a16:creationId xmlns:a16="http://schemas.microsoft.com/office/drawing/2014/main" id="{F47081B5-0409-415A-A17A-C3C10DF0D415}"/>
              </a:ext>
            </a:extLst>
          </p:cNvPr>
          <p:cNvSpPr>
            <a:spLocks noChangeArrowheads="1"/>
          </p:cNvSpPr>
          <p:nvPr/>
        </p:nvSpPr>
        <p:spPr bwMode="auto">
          <a:xfrm rot="5400000" flipH="1">
            <a:off x="4295768" y="-1495122"/>
            <a:ext cx="56503" cy="5988105"/>
          </a:xfrm>
          <a:prstGeom prst="rect">
            <a:avLst/>
          </a:prstGeom>
          <a:solidFill>
            <a:schemeClr val="accent2">
              <a:lumMod val="75000"/>
            </a:schemeClr>
          </a:solidFill>
          <a:ln w="9525">
            <a:solidFill>
              <a:schemeClr val="accent2">
                <a:lumMod val="75000"/>
              </a:schemeClr>
            </a:solidFill>
            <a:miter lim="800000"/>
            <a:headEnd/>
            <a:tailEnd/>
          </a:ln>
          <a:effectLst/>
        </p:spPr>
        <p:txBody>
          <a:bodyPr wrap="none" anchor="ctr"/>
          <a:lstStyle>
            <a:lvl1pPr>
              <a:spcBef>
                <a:spcPct val="20000"/>
              </a:spcBef>
              <a:buClr>
                <a:schemeClr val="bg2"/>
              </a:buClr>
              <a:buSzPct val="75000"/>
              <a:buFont typeface="Wingdings" pitchFamily="2" charset="2"/>
              <a:buChar char="p"/>
              <a:defRPr sz="2800">
                <a:solidFill>
                  <a:schemeClr val="tx1"/>
                </a:solidFill>
                <a:latin typeface="Verdana" panose="020B0604030504040204" pitchFamily="34" charset="0"/>
              </a:defRPr>
            </a:lvl1pPr>
            <a:lvl2pPr marL="742950" indent="-285750">
              <a:spcBef>
                <a:spcPct val="20000"/>
              </a:spcBef>
              <a:buClr>
                <a:schemeClr val="tx2"/>
              </a:buClr>
              <a:buSzPct val="75000"/>
              <a:buFont typeface="Wingdings" pitchFamily="2" charset="2"/>
              <a:buChar char="n"/>
              <a:defRPr sz="2400">
                <a:solidFill>
                  <a:schemeClr val="tx1"/>
                </a:solidFill>
                <a:latin typeface="Verdana" panose="020B0604030504040204" pitchFamily="34" charset="0"/>
              </a:defRPr>
            </a:lvl2pPr>
            <a:lvl3pPr marL="1143000" indent="-228600">
              <a:spcBef>
                <a:spcPct val="20000"/>
              </a:spcBef>
              <a:buClr>
                <a:schemeClr val="accent1"/>
              </a:buClr>
              <a:buSzPct val="65000"/>
              <a:buFont typeface="Wingdings" pitchFamily="2" charset="2"/>
              <a:buChar char="p"/>
              <a:defRPr sz="2000">
                <a:solidFill>
                  <a:schemeClr val="tx1"/>
                </a:solidFill>
                <a:latin typeface="Verdana" panose="020B0604030504040204" pitchFamily="34" charset="0"/>
              </a:defRPr>
            </a:lvl3pPr>
            <a:lvl4pPr marL="1600200" indent="-228600">
              <a:spcBef>
                <a:spcPct val="20000"/>
              </a:spcBef>
              <a:buClr>
                <a:schemeClr val="bg2"/>
              </a:buClr>
              <a:buFont typeface="Wingdings" pitchFamily="2" charset="2"/>
              <a:buChar char="§"/>
              <a:defRPr>
                <a:solidFill>
                  <a:schemeClr val="tx1"/>
                </a:solidFill>
                <a:latin typeface="Verdana" panose="020B0604030504040204" pitchFamily="34" charset="0"/>
              </a:defRPr>
            </a:lvl4pPr>
            <a:lvl5pPr marL="2057400" indent="-228600">
              <a:spcBef>
                <a:spcPct val="20000"/>
              </a:spcBef>
              <a:buClr>
                <a:schemeClr val="tx2"/>
              </a:buClr>
              <a:buSzPct val="80000"/>
              <a:buFont typeface="Wingdings" pitchFamily="2" charset="2"/>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80000"/>
              <a:buFont typeface="Wingdings" pitchFamily="2" charset="2"/>
              <a:buChar char="§"/>
              <a:defRPr>
                <a:solidFill>
                  <a:schemeClr val="tx1"/>
                </a:solidFill>
                <a:latin typeface="Verdana" panose="020B0604030504040204" pitchFamily="34" charset="0"/>
              </a:defRPr>
            </a:lvl9pPr>
          </a:lstStyle>
          <a:p>
            <a:pPr>
              <a:spcBef>
                <a:spcPct val="0"/>
              </a:spcBef>
              <a:buClrTx/>
              <a:buSzTx/>
              <a:buFontTx/>
              <a:buNone/>
              <a:defRPr/>
            </a:pPr>
            <a:endParaRPr lang="en-GB" altLang="en-US" sz="2400"/>
          </a:p>
        </p:txBody>
      </p:sp>
      <p:pic>
        <p:nvPicPr>
          <p:cNvPr id="6" name="Diagram 1" descr="A diagram of marketing and advertising&#10;&#10;Description automatically generated">
            <a:extLst>
              <a:ext uri="{FF2B5EF4-FFF2-40B4-BE49-F238E27FC236}">
                <a16:creationId xmlns:a16="http://schemas.microsoft.com/office/drawing/2014/main" id="{B5FC7965-A174-429B-9866-775088501B30}"/>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6736" y="2739589"/>
            <a:ext cx="4934566" cy="29897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The New Communication Model</a:t>
            </a:r>
          </a:p>
        </p:txBody>
      </p:sp>
      <p:sp>
        <p:nvSpPr>
          <p:cNvPr id="13" name="Rectangle: Rounded Corners 12">
            <a:extLst>
              <a:ext uri="{FF2B5EF4-FFF2-40B4-BE49-F238E27FC236}">
                <a16:creationId xmlns:a16="http://schemas.microsoft.com/office/drawing/2014/main" id="{AE713504-E0B0-46F7-81CF-1D124A1D2BCB}"/>
              </a:ext>
            </a:extLst>
          </p:cNvPr>
          <p:cNvSpPr/>
          <p:nvPr/>
        </p:nvSpPr>
        <p:spPr bwMode="auto">
          <a:xfrm rot="10800000">
            <a:off x="223981" y="1477250"/>
            <a:ext cx="3780729" cy="4928071"/>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20" name="Rectangle: Top Corners Rounded 19">
            <a:extLst>
              <a:ext uri="{FF2B5EF4-FFF2-40B4-BE49-F238E27FC236}">
                <a16:creationId xmlns:a16="http://schemas.microsoft.com/office/drawing/2014/main" id="{2A3288A6-037E-4FE1-BB7B-8EB4CE5FC896}"/>
              </a:ext>
            </a:extLst>
          </p:cNvPr>
          <p:cNvSpPr/>
          <p:nvPr/>
        </p:nvSpPr>
        <p:spPr>
          <a:xfrm>
            <a:off x="223980" y="1450745"/>
            <a:ext cx="3780730"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Consumers</a:t>
            </a:r>
          </a:p>
        </p:txBody>
      </p:sp>
      <p:sp>
        <p:nvSpPr>
          <p:cNvPr id="27" name="Rectangle: Rounded Corners 26">
            <a:extLst>
              <a:ext uri="{FF2B5EF4-FFF2-40B4-BE49-F238E27FC236}">
                <a16:creationId xmlns:a16="http://schemas.microsoft.com/office/drawing/2014/main" id="{E2229990-A037-4111-B88A-08D6938B0E3E}"/>
              </a:ext>
            </a:extLst>
          </p:cNvPr>
          <p:cNvSpPr/>
          <p:nvPr/>
        </p:nvSpPr>
        <p:spPr bwMode="auto">
          <a:xfrm rot="10800000">
            <a:off x="4281430" y="1450745"/>
            <a:ext cx="3780729" cy="4928071"/>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28" name="Rectangle: Top Corners Rounded 27">
            <a:extLst>
              <a:ext uri="{FF2B5EF4-FFF2-40B4-BE49-F238E27FC236}">
                <a16:creationId xmlns:a16="http://schemas.microsoft.com/office/drawing/2014/main" id="{5FF697DD-B30D-4A3F-9F9E-8855B878D66D}"/>
              </a:ext>
            </a:extLst>
          </p:cNvPr>
          <p:cNvSpPr/>
          <p:nvPr/>
        </p:nvSpPr>
        <p:spPr>
          <a:xfrm>
            <a:off x="4281429" y="1450745"/>
            <a:ext cx="3780730"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Marketing Strategy</a:t>
            </a:r>
          </a:p>
        </p:txBody>
      </p:sp>
      <p:sp>
        <p:nvSpPr>
          <p:cNvPr id="29" name="Rectangle: Rounded Corners 28">
            <a:extLst>
              <a:ext uri="{FF2B5EF4-FFF2-40B4-BE49-F238E27FC236}">
                <a16:creationId xmlns:a16="http://schemas.microsoft.com/office/drawing/2014/main" id="{5D1C4102-2FC2-439A-B9C0-26DB20F1965B}"/>
              </a:ext>
            </a:extLst>
          </p:cNvPr>
          <p:cNvSpPr/>
          <p:nvPr/>
        </p:nvSpPr>
        <p:spPr bwMode="auto">
          <a:xfrm rot="10800000">
            <a:off x="8215539" y="1450745"/>
            <a:ext cx="3780729" cy="4928071"/>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1" name="Rectangle: Top Corners Rounded 30">
            <a:extLst>
              <a:ext uri="{FF2B5EF4-FFF2-40B4-BE49-F238E27FC236}">
                <a16:creationId xmlns:a16="http://schemas.microsoft.com/office/drawing/2014/main" id="{449FBB70-E1A2-45A1-861A-99F1171E6677}"/>
              </a:ext>
            </a:extLst>
          </p:cNvPr>
          <p:cNvSpPr/>
          <p:nvPr/>
        </p:nvSpPr>
        <p:spPr>
          <a:xfrm>
            <a:off x="8215538" y="1450745"/>
            <a:ext cx="3780730"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Marketing Capability</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BA17C5C-4A19-47DA-AFF0-50D2E506CE81}"/>
              </a:ext>
            </a:extLst>
          </p:cNvPr>
          <p:cNvSpPr txBox="1"/>
          <p:nvPr/>
        </p:nvSpPr>
        <p:spPr>
          <a:xfrm>
            <a:off x="300670" y="2368732"/>
            <a:ext cx="3704040" cy="615553"/>
          </a:xfrm>
          <a:prstGeom prst="rect">
            <a:avLst/>
          </a:prstGeom>
          <a:noFill/>
        </p:spPr>
        <p:txBody>
          <a:bodyPr wrap="square" rtlCol="0">
            <a:spAutoFit/>
          </a:bodyPr>
          <a:lstStyle/>
          <a:p>
            <a:r>
              <a:rPr lang="en-US" dirty="0">
                <a:solidFill>
                  <a:srgbClr val="FFC000"/>
                </a:solidFill>
              </a:rPr>
              <a:t>Consumers are changing.</a:t>
            </a:r>
            <a:endParaRPr lang="en-US" sz="1600" dirty="0">
              <a:solidFill>
                <a:srgbClr val="FFC000"/>
              </a:solidFill>
            </a:endParaRPr>
          </a:p>
          <a:p>
            <a:endParaRPr lang="en-US" sz="1600" dirty="0">
              <a:solidFill>
                <a:srgbClr val="FFC000"/>
              </a:solidFill>
            </a:endParaRPr>
          </a:p>
        </p:txBody>
      </p:sp>
      <p:grpSp>
        <p:nvGrpSpPr>
          <p:cNvPr id="7" name="Group 6">
            <a:extLst>
              <a:ext uri="{FF2B5EF4-FFF2-40B4-BE49-F238E27FC236}">
                <a16:creationId xmlns:a16="http://schemas.microsoft.com/office/drawing/2014/main" id="{A59FD49C-A5A6-4BE6-87DF-E875B17BD00B}"/>
              </a:ext>
            </a:extLst>
          </p:cNvPr>
          <p:cNvGrpSpPr/>
          <p:nvPr/>
        </p:nvGrpSpPr>
        <p:grpSpPr>
          <a:xfrm>
            <a:off x="494351" y="2817791"/>
            <a:ext cx="505454" cy="505454"/>
            <a:chOff x="4970555" y="2567412"/>
            <a:chExt cx="1201239" cy="1201240"/>
          </a:xfrm>
        </p:grpSpPr>
        <p:pic>
          <p:nvPicPr>
            <p:cNvPr id="3074" name="Picture 2" descr="79 Informed Icon Illustrations Illustrations &amp;amp; Clip Art - iStock">
              <a:extLst>
                <a:ext uri="{FF2B5EF4-FFF2-40B4-BE49-F238E27FC236}">
                  <a16:creationId xmlns:a16="http://schemas.microsoft.com/office/drawing/2014/main" id="{E30F7E04-DD83-4E51-865F-4AE4B8D72399}"/>
                </a:ext>
              </a:extLst>
            </p:cNvPr>
            <p:cNvPicPr>
              <a:picLocks noChangeAspect="1" noChangeArrowheads="1"/>
            </p:cNvPicPr>
            <p:nvPr/>
          </p:nvPicPr>
          <p:blipFill>
            <a:blip r:embed="rId3" cstate="hqprint">
              <a:extLst>
                <a:ext uri="{BEBA8EAE-BF5A-486C-A8C5-ECC9F3942E4B}">
                  <a14:imgProps xmlns:a14="http://schemas.microsoft.com/office/drawing/2010/main">
                    <a14:imgLayer r:embed="rId4">
                      <a14:imgEffect>
                        <a14:backgroundRemoval t="10000" b="90000" l="10000" r="90000">
                          <a14:foregroundMark x1="38072" y1="21405" x2="33987" y2="38399"/>
                          <a14:foregroundMark x1="33987" y1="38399" x2="41830" y2="53268"/>
                          <a14:foregroundMark x1="41830" y1="53268" x2="47386" y2="58824"/>
                          <a14:foregroundMark x1="35131" y1="25327" x2="33497" y2="35294"/>
                          <a14:foregroundMark x1="33497" y1="35294" x2="34804" y2="44281"/>
                          <a14:foregroundMark x1="34804" y1="44281" x2="38399" y2="50980"/>
                          <a14:foregroundMark x1="80229" y1="31373" x2="80882" y2="33987"/>
                        </a14:backgroundRemoval>
                      </a14:imgEffect>
                    </a14:imgLayer>
                  </a14:imgProps>
                </a:ext>
                <a:ext uri="{28A0092B-C50C-407E-A947-70E740481C1C}">
                  <a14:useLocalDpi xmlns:a14="http://schemas.microsoft.com/office/drawing/2010/main" val="0"/>
                </a:ext>
              </a:extLst>
            </a:blip>
            <a:srcRect/>
            <a:stretch>
              <a:fillRect/>
            </a:stretch>
          </p:blipFill>
          <p:spPr bwMode="auto">
            <a:xfrm>
              <a:off x="4970555" y="2567413"/>
              <a:ext cx="1201239" cy="1201239"/>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 descr="79 Informed Icon Illustrations Illustrations &amp;amp; Clip Art - iStock">
              <a:extLst>
                <a:ext uri="{FF2B5EF4-FFF2-40B4-BE49-F238E27FC236}">
                  <a16:creationId xmlns:a16="http://schemas.microsoft.com/office/drawing/2014/main" id="{4D0C442D-8265-450F-B1F3-D0E3015EA81A}"/>
                </a:ext>
              </a:extLst>
            </p:cNvPr>
            <p:cNvPicPr>
              <a:picLocks noChangeAspect="1" noChangeArrowheads="1"/>
            </p:cNvPicPr>
            <p:nvPr/>
          </p:nvPicPr>
          <p:blipFill>
            <a:blip r:embed="rId5" cstate="hqprint">
              <a:lum bright="70000" contrast="-70000"/>
              <a:extLst>
                <a:ext uri="{BEBA8EAE-BF5A-486C-A8C5-ECC9F3942E4B}">
                  <a14:imgProps xmlns:a14="http://schemas.microsoft.com/office/drawing/2010/main">
                    <a14:imgLayer r:embed="rId4">
                      <a14:imgEffect>
                        <a14:backgroundRemoval t="10000" b="90000" l="10000" r="90000">
                          <a14:foregroundMark x1="80229" y1="31373" x2="80882" y2="33987"/>
                          <a14:backgroundMark x1="49510" y1="5229" x2="53758" y2="60294"/>
                          <a14:backgroundMark x1="66830" y1="48039" x2="41503" y2="29085"/>
                          <a14:backgroundMark x1="56046" y1="57353" x2="33497" y2="31373"/>
                          <a14:backgroundMark x1="60294" y1="53758" x2="55229" y2="15359"/>
                          <a14:backgroundMark x1="71895" y1="46569" x2="57516" y2="21895"/>
                          <a14:backgroundMark x1="69118" y1="52288" x2="51634" y2="17484"/>
                          <a14:backgroundMark x1="60294" y1="56699" x2="32026" y2="34967"/>
                          <a14:backgroundMark x1="33497" y1="37908" x2="61765" y2="58170"/>
                          <a14:backgroundMark x1="34967" y1="46569" x2="49510" y2="58170"/>
                          <a14:backgroundMark x1="66830" y1="50817" x2="56046" y2="15359"/>
                          <a14:backgroundMark x1="47222" y1="13889" x2="31373" y2="37908"/>
                          <a14:backgroundMark x1="32026" y1="49510" x2="40033" y2="11765"/>
                          <a14:backgroundMark x1="37908" y1="18301" x2="34314" y2="48693"/>
                          <a14:backgroundMark x1="53758" y1="14706" x2="69771" y2="49510"/>
                          <a14:backgroundMark x1="71242" y1="54575" x2="68464" y2="14869"/>
                          <a14:backgroundMark x1="68464" y1="14869" x2="56699" y2="10948"/>
                        </a14:backgroundRemoval>
                      </a14:imgEffect>
                    </a14:imgLayer>
                  </a14:imgProps>
                </a:ext>
                <a:ext uri="{28A0092B-C50C-407E-A947-70E740481C1C}">
                  <a14:useLocalDpi xmlns:a14="http://schemas.microsoft.com/office/drawing/2010/main" val="0"/>
                </a:ext>
              </a:extLst>
            </a:blip>
            <a:srcRect/>
            <a:stretch>
              <a:fillRect/>
            </a:stretch>
          </p:blipFill>
          <p:spPr bwMode="auto">
            <a:xfrm>
              <a:off x="4970555" y="2567412"/>
              <a:ext cx="1201239" cy="1201239"/>
            </a:xfrm>
            <a:prstGeom prst="rect">
              <a:avLst/>
            </a:prstGeom>
            <a:noFill/>
            <a:extLst>
              <a:ext uri="{909E8E84-426E-40DD-AFC4-6F175D3DCCD1}">
                <a14:hiddenFill xmlns:a14="http://schemas.microsoft.com/office/drawing/2010/main">
                  <a:solidFill>
                    <a:srgbClr val="FFFFFF"/>
                  </a:solidFill>
                </a14:hiddenFill>
              </a:ext>
            </a:extLst>
          </p:spPr>
        </p:pic>
      </p:grpSp>
      <p:sp>
        <p:nvSpPr>
          <p:cNvPr id="73" name="TextBox 72">
            <a:extLst>
              <a:ext uri="{FF2B5EF4-FFF2-40B4-BE49-F238E27FC236}">
                <a16:creationId xmlns:a16="http://schemas.microsoft.com/office/drawing/2014/main" id="{3F12135F-6C97-4EE9-88AA-148604B01BCB}"/>
              </a:ext>
            </a:extLst>
          </p:cNvPr>
          <p:cNvSpPr txBox="1"/>
          <p:nvPr/>
        </p:nvSpPr>
        <p:spPr>
          <a:xfrm>
            <a:off x="1006838" y="2929397"/>
            <a:ext cx="2500593" cy="338554"/>
          </a:xfrm>
          <a:prstGeom prst="rect">
            <a:avLst/>
          </a:prstGeom>
          <a:noFill/>
        </p:spPr>
        <p:txBody>
          <a:bodyPr wrap="square">
            <a:spAutoFit/>
          </a:bodyPr>
          <a:lstStyle/>
          <a:p>
            <a:r>
              <a:rPr lang="en-US" sz="1600" dirty="0">
                <a:solidFill>
                  <a:schemeClr val="accent2">
                    <a:lumMod val="20000"/>
                    <a:lumOff val="80000"/>
                  </a:schemeClr>
                </a:solidFill>
                <a:latin typeface="Calibri" panose="020F0502020204030204" pitchFamily="34" charset="0"/>
                <a:cs typeface="Calibri" panose="020F0502020204030204" pitchFamily="34" charset="0"/>
              </a:rPr>
              <a:t>They are better informed</a:t>
            </a:r>
          </a:p>
        </p:txBody>
      </p:sp>
      <p:sp>
        <p:nvSpPr>
          <p:cNvPr id="74" name="TextBox 73">
            <a:extLst>
              <a:ext uri="{FF2B5EF4-FFF2-40B4-BE49-F238E27FC236}">
                <a16:creationId xmlns:a16="http://schemas.microsoft.com/office/drawing/2014/main" id="{F8281B5C-3E75-4B22-962C-97ACC23C7FDD}"/>
              </a:ext>
            </a:extLst>
          </p:cNvPr>
          <p:cNvSpPr txBox="1"/>
          <p:nvPr/>
        </p:nvSpPr>
        <p:spPr>
          <a:xfrm>
            <a:off x="1006838" y="3738749"/>
            <a:ext cx="2923480" cy="584775"/>
          </a:xfrm>
          <a:prstGeom prst="rect">
            <a:avLst/>
          </a:prstGeom>
          <a:noFill/>
        </p:spPr>
        <p:txBody>
          <a:bodyPr wrap="square">
            <a:spAutoFit/>
          </a:bodyPr>
          <a:lstStyle/>
          <a:p>
            <a:r>
              <a:rPr lang="en-US" sz="1600" dirty="0">
                <a:solidFill>
                  <a:schemeClr val="accent2">
                    <a:lumMod val="20000"/>
                    <a:lumOff val="80000"/>
                  </a:schemeClr>
                </a:solidFill>
                <a:latin typeface="Calibri" panose="020F0502020204030204" pitchFamily="34" charset="0"/>
                <a:cs typeface="Calibri" panose="020F0502020204030204" pitchFamily="34" charset="0"/>
              </a:rPr>
              <a:t>They are more communication empowered</a:t>
            </a:r>
          </a:p>
        </p:txBody>
      </p:sp>
      <p:sp>
        <p:nvSpPr>
          <p:cNvPr id="76" name="TextBox 75">
            <a:extLst>
              <a:ext uri="{FF2B5EF4-FFF2-40B4-BE49-F238E27FC236}">
                <a16:creationId xmlns:a16="http://schemas.microsoft.com/office/drawing/2014/main" id="{13BE3082-4614-45CC-9657-362E9AAE1B07}"/>
              </a:ext>
            </a:extLst>
          </p:cNvPr>
          <p:cNvSpPr txBox="1"/>
          <p:nvPr/>
        </p:nvSpPr>
        <p:spPr>
          <a:xfrm>
            <a:off x="1036355" y="4693647"/>
            <a:ext cx="3124690" cy="1077218"/>
          </a:xfrm>
          <a:prstGeom prst="rect">
            <a:avLst/>
          </a:prstGeom>
          <a:noFill/>
        </p:spPr>
        <p:txBody>
          <a:bodyPr wrap="square">
            <a:spAutoFit/>
          </a:bodyPr>
          <a:lstStyle/>
          <a:p>
            <a:r>
              <a:rPr lang="en-US" sz="1600" dirty="0">
                <a:solidFill>
                  <a:schemeClr val="accent2">
                    <a:lumMod val="20000"/>
                    <a:lumOff val="80000"/>
                  </a:schemeClr>
                </a:solidFill>
                <a:latin typeface="Calibri" panose="020F0502020204030204" pitchFamily="34" charset="0"/>
                <a:cs typeface="Calibri" panose="020F0502020204030204" pitchFamily="34" charset="0"/>
              </a:rPr>
              <a:t>Rather than market-supplied information they use internet, social media and other technologies to find information</a:t>
            </a:r>
          </a:p>
        </p:txBody>
      </p:sp>
      <p:pic>
        <p:nvPicPr>
          <p:cNvPr id="3076" name="Picture 4" descr="Empowerment Icon Images, Stock Photos &amp;amp; Vectors | Shutterstock">
            <a:extLst>
              <a:ext uri="{FF2B5EF4-FFF2-40B4-BE49-F238E27FC236}">
                <a16:creationId xmlns:a16="http://schemas.microsoft.com/office/drawing/2014/main" id="{B9DB4396-B381-4FDE-9B74-25D28898C3FD}"/>
              </a:ext>
            </a:extLst>
          </p:cNvPr>
          <p:cNvPicPr>
            <a:picLocks noChangeAspect="1" noChangeArrowheads="1"/>
          </p:cNvPicPr>
          <p:nvPr/>
        </p:nvPicPr>
        <p:blipFill>
          <a:blip r:embed="rId6" cstate="hqprint">
            <a:extLst>
              <a:ext uri="{BEBA8EAE-BF5A-486C-A8C5-ECC9F3942E4B}">
                <a14:imgProps xmlns:a14="http://schemas.microsoft.com/office/drawing/2010/main">
                  <a14:imgLayer r:embed="rId7">
                    <a14:imgEffect>
                      <a14:backgroundRemoval t="10000" b="90000" l="10000" r="90000">
                        <a14:foregroundMark x1="57436" y1="22857" x2="49487" y2="62500"/>
                        <a14:foregroundMark x1="44103" y1="22500" x2="58718" y2="15357"/>
                        <a14:foregroundMark x1="49231" y1="13214" x2="48974" y2="33214"/>
                        <a14:foregroundMark x1="48974" y1="33214" x2="44359" y2="54643"/>
                        <a14:foregroundMark x1="43333" y1="25357" x2="47949" y2="37143"/>
                        <a14:foregroundMark x1="48718" y1="63214" x2="44872" y2="71786"/>
                      </a14:backgroundRemoval>
                    </a14:imgEffect>
                  </a14:imgLayer>
                </a14:imgProps>
              </a:ext>
              <a:ext uri="{28A0092B-C50C-407E-A947-70E740481C1C}">
                <a14:useLocalDpi xmlns:a14="http://schemas.microsoft.com/office/drawing/2010/main" val="0"/>
              </a:ext>
            </a:extLst>
          </a:blip>
          <a:srcRect/>
          <a:stretch>
            <a:fillRect/>
          </a:stretch>
        </p:blipFill>
        <p:spPr bwMode="auto">
          <a:xfrm>
            <a:off x="252858" y="3667234"/>
            <a:ext cx="1074650" cy="77154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social, media, icon, set, logo, network, share, business, app, like, web,  sign, digital, technology, co… | Social media icons, Social media icons  free, Social icons">
            <a:extLst>
              <a:ext uri="{FF2B5EF4-FFF2-40B4-BE49-F238E27FC236}">
                <a16:creationId xmlns:a16="http://schemas.microsoft.com/office/drawing/2014/main" id="{67716F35-43C1-426C-8A9B-7B3D06E46E3D}"/>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300670" y="4846484"/>
            <a:ext cx="699135" cy="699135"/>
          </a:xfrm>
          <a:prstGeom prst="rect">
            <a:avLst/>
          </a:prstGeom>
          <a:noFill/>
          <a:extLst>
            <a:ext uri="{909E8E84-426E-40DD-AFC4-6F175D3DCCD1}">
              <a14:hiddenFill xmlns:a14="http://schemas.microsoft.com/office/drawing/2010/main">
                <a:solidFill>
                  <a:srgbClr val="FFFFFF"/>
                </a:solidFill>
              </a14:hiddenFill>
            </a:ext>
          </a:extLst>
        </p:spPr>
      </p:pic>
      <p:sp>
        <p:nvSpPr>
          <p:cNvPr id="88" name="TextBox 87">
            <a:extLst>
              <a:ext uri="{FF2B5EF4-FFF2-40B4-BE49-F238E27FC236}">
                <a16:creationId xmlns:a16="http://schemas.microsoft.com/office/drawing/2014/main" id="{1168CCCB-CCB9-4A02-84E8-6D36E6D87CDD}"/>
              </a:ext>
            </a:extLst>
          </p:cNvPr>
          <p:cNvSpPr txBox="1"/>
          <p:nvPr/>
        </p:nvSpPr>
        <p:spPr>
          <a:xfrm>
            <a:off x="4275081" y="2368732"/>
            <a:ext cx="3704040" cy="369332"/>
          </a:xfrm>
          <a:prstGeom prst="rect">
            <a:avLst/>
          </a:prstGeom>
          <a:noFill/>
        </p:spPr>
        <p:txBody>
          <a:bodyPr wrap="square" rtlCol="0">
            <a:spAutoFit/>
          </a:bodyPr>
          <a:lstStyle/>
          <a:p>
            <a:r>
              <a:rPr lang="en-US" dirty="0">
                <a:solidFill>
                  <a:srgbClr val="FFC000"/>
                </a:solidFill>
              </a:rPr>
              <a:t>Marketing Strategies are changing</a:t>
            </a:r>
            <a:endParaRPr lang="en-US" sz="1600" dirty="0">
              <a:solidFill>
                <a:srgbClr val="FFC000"/>
              </a:solidFill>
            </a:endParaRPr>
          </a:p>
        </p:txBody>
      </p:sp>
      <p:sp>
        <p:nvSpPr>
          <p:cNvPr id="89" name="TextBox 88">
            <a:extLst>
              <a:ext uri="{FF2B5EF4-FFF2-40B4-BE49-F238E27FC236}">
                <a16:creationId xmlns:a16="http://schemas.microsoft.com/office/drawing/2014/main" id="{70B40547-D877-425D-8563-55CA5BB81C65}"/>
              </a:ext>
            </a:extLst>
          </p:cNvPr>
          <p:cNvSpPr txBox="1"/>
          <p:nvPr/>
        </p:nvSpPr>
        <p:spPr>
          <a:xfrm>
            <a:off x="4377127" y="3652929"/>
            <a:ext cx="1396655" cy="584775"/>
          </a:xfrm>
          <a:prstGeom prst="rect">
            <a:avLst/>
          </a:prstGeom>
          <a:noFill/>
        </p:spPr>
        <p:txBody>
          <a:bodyPr wrap="square">
            <a:spAutoFit/>
          </a:bodyPr>
          <a:lstStyle/>
          <a:p>
            <a:pPr algn="ctr"/>
            <a:r>
              <a:rPr lang="en-US" sz="1600" dirty="0">
                <a:solidFill>
                  <a:schemeClr val="accent2">
                    <a:lumMod val="20000"/>
                    <a:lumOff val="80000"/>
                  </a:schemeClr>
                </a:solidFill>
                <a:latin typeface="Calibri" panose="020F0502020204030204" pitchFamily="34" charset="0"/>
                <a:cs typeface="Calibri" panose="020F0502020204030204" pitchFamily="34" charset="0"/>
              </a:rPr>
              <a:t>Mass Marketing </a:t>
            </a:r>
          </a:p>
        </p:txBody>
      </p:sp>
      <p:sp>
        <p:nvSpPr>
          <p:cNvPr id="11" name="Isosceles Triangle 10">
            <a:extLst>
              <a:ext uri="{FF2B5EF4-FFF2-40B4-BE49-F238E27FC236}">
                <a16:creationId xmlns:a16="http://schemas.microsoft.com/office/drawing/2014/main" id="{AD96396C-0699-493E-80E6-4DD70BB88F4A}"/>
              </a:ext>
            </a:extLst>
          </p:cNvPr>
          <p:cNvSpPr/>
          <p:nvPr/>
        </p:nvSpPr>
        <p:spPr>
          <a:xfrm rot="5400000">
            <a:off x="5495108" y="3680472"/>
            <a:ext cx="1018903" cy="478974"/>
          </a:xfrm>
          <a:prstGeom prst="triangle">
            <a:avLst/>
          </a:prstGeom>
          <a:gradFill flip="none" rotWithShape="1">
            <a:gsLst>
              <a:gs pos="0">
                <a:srgbClr val="02356D"/>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58008A32-89A6-4963-BEB3-8D92A7538C88}"/>
              </a:ext>
            </a:extLst>
          </p:cNvPr>
          <p:cNvSpPr txBox="1"/>
          <p:nvPr/>
        </p:nvSpPr>
        <p:spPr>
          <a:xfrm>
            <a:off x="6277043" y="3410505"/>
            <a:ext cx="1607384" cy="1077218"/>
          </a:xfrm>
          <a:prstGeom prst="rect">
            <a:avLst/>
          </a:prstGeom>
          <a:noFill/>
        </p:spPr>
        <p:txBody>
          <a:bodyPr wrap="square">
            <a:spAutoFit/>
          </a:bodyPr>
          <a:lstStyle/>
          <a:p>
            <a:pPr algn="ctr"/>
            <a:r>
              <a:rPr lang="en-US" sz="1600" dirty="0">
                <a:solidFill>
                  <a:schemeClr val="accent2">
                    <a:lumMod val="20000"/>
                    <a:lumOff val="80000"/>
                  </a:schemeClr>
                </a:solidFill>
                <a:latin typeface="Calibri" panose="020F0502020204030204" pitchFamily="34" charset="0"/>
                <a:cs typeface="Calibri" panose="020F0502020204030204" pitchFamily="34" charset="0"/>
              </a:rPr>
              <a:t>More Targeted and focused marketing programs</a:t>
            </a:r>
          </a:p>
        </p:txBody>
      </p:sp>
      <p:sp>
        <p:nvSpPr>
          <p:cNvPr id="110" name="TextBox 109">
            <a:extLst>
              <a:ext uri="{FF2B5EF4-FFF2-40B4-BE49-F238E27FC236}">
                <a16:creationId xmlns:a16="http://schemas.microsoft.com/office/drawing/2014/main" id="{CD4CA431-79F0-4160-9CA4-9D44DACB29C5}"/>
              </a:ext>
            </a:extLst>
          </p:cNvPr>
          <p:cNvSpPr txBox="1"/>
          <p:nvPr/>
        </p:nvSpPr>
        <p:spPr>
          <a:xfrm>
            <a:off x="4619995" y="5492926"/>
            <a:ext cx="3295296" cy="830997"/>
          </a:xfrm>
          <a:prstGeom prst="rect">
            <a:avLst/>
          </a:prstGeom>
          <a:noFill/>
        </p:spPr>
        <p:txBody>
          <a:bodyPr wrap="square" rtlCol="0">
            <a:spAutoFit/>
          </a:bodyPr>
          <a:lstStyle/>
          <a:p>
            <a:pPr algn="r"/>
            <a:r>
              <a:rPr lang="en-US" sz="1600" dirty="0">
                <a:solidFill>
                  <a:schemeClr val="accent2">
                    <a:lumMod val="20000"/>
                    <a:lumOff val="80000"/>
                  </a:schemeClr>
                </a:solidFill>
                <a:latin typeface="Calibri" panose="020F0502020204030204" pitchFamily="34" charset="0"/>
                <a:cs typeface="Calibri" panose="020F0502020204030204" pitchFamily="34" charset="0"/>
              </a:rPr>
              <a:t>ECRM enabled consumer engagement and relationship management</a:t>
            </a:r>
          </a:p>
        </p:txBody>
      </p:sp>
      <p:sp>
        <p:nvSpPr>
          <p:cNvPr id="111" name="Isosceles Triangle 110">
            <a:extLst>
              <a:ext uri="{FF2B5EF4-FFF2-40B4-BE49-F238E27FC236}">
                <a16:creationId xmlns:a16="http://schemas.microsoft.com/office/drawing/2014/main" id="{143D5892-BC4C-439D-86D9-F5AF2E75269D}"/>
              </a:ext>
            </a:extLst>
          </p:cNvPr>
          <p:cNvSpPr/>
          <p:nvPr/>
        </p:nvSpPr>
        <p:spPr>
          <a:xfrm rot="10800000">
            <a:off x="6574907" y="4660920"/>
            <a:ext cx="1018903" cy="478974"/>
          </a:xfrm>
          <a:prstGeom prst="triangle">
            <a:avLst/>
          </a:prstGeom>
          <a:gradFill flip="none" rotWithShape="1">
            <a:gsLst>
              <a:gs pos="0">
                <a:srgbClr val="02356D"/>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080" name="Picture 8" descr="Social media marketing Mass media Media planning, social media, angle, text  png | PNGEgg">
            <a:extLst>
              <a:ext uri="{FF2B5EF4-FFF2-40B4-BE49-F238E27FC236}">
                <a16:creationId xmlns:a16="http://schemas.microsoft.com/office/drawing/2014/main" id="{7C65677D-3CFD-42F1-A9D6-367BD1B24798}"/>
              </a:ext>
            </a:extLst>
          </p:cNvPr>
          <p:cNvPicPr>
            <a:picLocks noChangeAspect="1" noChangeArrowheads="1"/>
          </p:cNvPicPr>
          <p:nvPr/>
        </p:nvPicPr>
        <p:blipFill>
          <a:blip r:embed="rId9" cstate="hqprint">
            <a:lum bright="70000" contrast="-70000"/>
            <a:extLst>
              <a:ext uri="{BEBA8EAE-BF5A-486C-A8C5-ECC9F3942E4B}">
                <a14:imgProps xmlns:a14="http://schemas.microsoft.com/office/drawing/2010/main">
                  <a14:imgLayer r:embed="rId10">
                    <a14:imgEffect>
                      <a14:backgroundRemoval t="10000" b="90000" l="1000" r="97444">
                        <a14:foregroundMark x1="10556" y1="34556" x2="4222" y2="38556"/>
                        <a14:foregroundMark x1="4222" y1="38556" x2="4778" y2="46000"/>
                        <a14:foregroundMark x1="4778" y1="46000" x2="8444" y2="51222"/>
                        <a14:foregroundMark x1="1111" y1="40111" x2="1222" y2="45111"/>
                        <a14:foregroundMark x1="87333" y1="19778" x2="87333" y2="19778"/>
                        <a14:foregroundMark x1="91222" y1="43444" x2="91222" y2="43444"/>
                        <a14:foregroundMark x1="87333" y1="66000" x2="87333" y2="66000"/>
                        <a14:foregroundMark x1="97444" y1="44000" x2="97444" y2="44000"/>
                      </a14:backgroundRemoval>
                    </a14:imgEffect>
                  </a14:imgLayer>
                </a14:imgProps>
              </a:ext>
              <a:ext uri="{28A0092B-C50C-407E-A947-70E740481C1C}">
                <a14:useLocalDpi xmlns:a14="http://schemas.microsoft.com/office/drawing/2010/main" val="0"/>
              </a:ext>
            </a:extLst>
          </a:blip>
          <a:srcRect/>
          <a:stretch>
            <a:fillRect/>
          </a:stretch>
        </p:blipFill>
        <p:spPr bwMode="auto">
          <a:xfrm>
            <a:off x="4887247" y="3063471"/>
            <a:ext cx="574218" cy="574218"/>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Target audience Target market Computer Icons Advertising, audience,  company, logo, business png | PNGWing">
            <a:extLst>
              <a:ext uri="{FF2B5EF4-FFF2-40B4-BE49-F238E27FC236}">
                <a16:creationId xmlns:a16="http://schemas.microsoft.com/office/drawing/2014/main" id="{A421C6ED-3E75-4C79-8587-AF7755DFAF63}"/>
              </a:ext>
            </a:extLst>
          </p:cNvPr>
          <p:cNvPicPr>
            <a:picLocks noChangeAspect="1" noChangeArrowheads="1"/>
          </p:cNvPicPr>
          <p:nvPr/>
        </p:nvPicPr>
        <p:blipFill>
          <a:blip r:embed="rId11" cstate="hqprint">
            <a:lum bright="70000" contrast="-70000"/>
            <a:extLst>
              <a:ext uri="{BEBA8EAE-BF5A-486C-A8C5-ECC9F3942E4B}">
                <a14:imgProps xmlns:a14="http://schemas.microsoft.com/office/drawing/2010/main">
                  <a14:imgLayer r:embed="rId12">
                    <a14:imgEffect>
                      <a14:backgroundRemoval t="3065" b="95484" l="1413" r="98696">
                        <a14:foregroundMark x1="47174" y1="3065" x2="57174" y2="8387"/>
                        <a14:foregroundMark x1="53913" y1="25161" x2="52065" y2="48548"/>
                        <a14:foregroundMark x1="57500" y1="61129" x2="57500" y2="61129"/>
                        <a14:foregroundMark x1="42500" y1="60161" x2="42500" y2="60161"/>
                        <a14:foregroundMark x1="48587" y1="64516" x2="48587" y2="64516"/>
                        <a14:foregroundMark x1="62065" y1="82097" x2="62065" y2="82097"/>
                        <a14:foregroundMark x1="86304" y1="90161" x2="86304" y2="90161"/>
                        <a14:foregroundMark x1="95109" y1="73710" x2="95109" y2="73710"/>
                        <a14:foregroundMark x1="86957" y1="39677" x2="86957" y2="39677"/>
                        <a14:foregroundMark x1="83043" y1="67581" x2="83043" y2="67581"/>
                        <a14:foregroundMark x1="87826" y1="93710" x2="87935" y2="95645"/>
                        <a14:foregroundMark x1="98587" y1="72419" x2="98696" y2="81613"/>
                        <a14:foregroundMark x1="16630" y1="33226" x2="16413" y2="50000"/>
                        <a14:foregroundMark x1="10000" y1="69516" x2="5435" y2="78548"/>
                        <a14:foregroundMark x1="1413" y1="73065" x2="1739" y2="81290"/>
                      </a14:backgroundRemoval>
                    </a14:imgEffect>
                  </a14:imgLayer>
                </a14:imgProps>
              </a:ext>
              <a:ext uri="{28A0092B-C50C-407E-A947-70E740481C1C}">
                <a14:useLocalDpi xmlns:a14="http://schemas.microsoft.com/office/drawing/2010/main" val="0"/>
              </a:ext>
            </a:extLst>
          </a:blip>
          <a:srcRect/>
          <a:stretch>
            <a:fillRect/>
          </a:stretch>
        </p:blipFill>
        <p:spPr bwMode="auto">
          <a:xfrm>
            <a:off x="6687593" y="2917211"/>
            <a:ext cx="786283" cy="529887"/>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monday.com: Apps Marketplace">
            <a:extLst>
              <a:ext uri="{FF2B5EF4-FFF2-40B4-BE49-F238E27FC236}">
                <a16:creationId xmlns:a16="http://schemas.microsoft.com/office/drawing/2014/main" id="{E50A22B6-0411-4C7E-A7CD-F9AAA86C82A6}"/>
              </a:ext>
            </a:extLst>
          </p:cNvPr>
          <p:cNvPicPr>
            <a:picLocks noChangeAspect="1" noChangeArrowheads="1"/>
          </p:cNvPicPr>
          <p:nvPr/>
        </p:nvPicPr>
        <p:blipFill rotWithShape="1">
          <a:blip r:embed="rId13" cstate="hqprint">
            <a:lum bright="70000" contrast="-70000"/>
            <a:extLst>
              <a:ext uri="{BEBA8EAE-BF5A-486C-A8C5-ECC9F3942E4B}">
                <a14:imgProps xmlns:a14="http://schemas.microsoft.com/office/drawing/2010/main">
                  <a14:imgLayer r:embed="rId14">
                    <a14:imgEffect>
                      <a14:backgroundRemoval t="6354" b="19063" l="35208" r="59271">
                        <a14:foregroundMark x1="40365" y1="10208" x2="42448" y2="11875"/>
                        <a14:foregroundMark x1="44844" y1="10833" x2="44844" y2="10833"/>
                        <a14:foregroundMark x1="42344" y1="10729" x2="42344" y2="10729"/>
                        <a14:foregroundMark x1="43021" y1="11875" x2="41406" y2="14688"/>
                        <a14:foregroundMark x1="40729" y1="17708" x2="39219" y2="11042"/>
                        <a14:foregroundMark x1="38698" y1="19063" x2="38698" y2="19063"/>
                        <a14:foregroundMark x1="47708" y1="9167" x2="47708" y2="9167"/>
                        <a14:foregroundMark x1="49375" y1="9271" x2="49479" y2="12500"/>
                        <a14:foregroundMark x1="54063" y1="9167" x2="54063" y2="14167"/>
                      </a14:backgroundRemoval>
                    </a14:imgEffect>
                  </a14:imgLayer>
                </a14:imgProps>
              </a:ext>
              <a:ext uri="{28A0092B-C50C-407E-A947-70E740481C1C}">
                <a14:useLocalDpi xmlns:a14="http://schemas.microsoft.com/office/drawing/2010/main" val="0"/>
              </a:ext>
            </a:extLst>
          </a:blip>
          <a:srcRect l="32237" t="4875" r="37715" b="80170"/>
          <a:stretch/>
        </p:blipFill>
        <p:spPr bwMode="auto">
          <a:xfrm>
            <a:off x="6277043" y="5179975"/>
            <a:ext cx="1469317" cy="365644"/>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12" descr="monday.com: Apps Marketplace">
            <a:extLst>
              <a:ext uri="{FF2B5EF4-FFF2-40B4-BE49-F238E27FC236}">
                <a16:creationId xmlns:a16="http://schemas.microsoft.com/office/drawing/2014/main" id="{51F5327D-5648-4C39-B610-222517424600}"/>
              </a:ext>
            </a:extLst>
          </p:cNvPr>
          <p:cNvPicPr>
            <a:picLocks noChangeAspect="1" noChangeArrowheads="1"/>
          </p:cNvPicPr>
          <p:nvPr/>
        </p:nvPicPr>
        <p:blipFill rotWithShape="1">
          <a:blip r:embed="rId13" cstate="hqprint">
            <a:extLst>
              <a:ext uri="{BEBA8EAE-BF5A-486C-A8C5-ECC9F3942E4B}">
                <a14:imgProps xmlns:a14="http://schemas.microsoft.com/office/drawing/2010/main">
                  <a14:imgLayer r:embed="rId14">
                    <a14:imgEffect>
                      <a14:backgroundRemoval t="6354" b="19063" l="35208" r="59271">
                        <a14:foregroundMark x1="40365" y1="10208" x2="42448" y2="11875"/>
                        <a14:foregroundMark x1="44844" y1="10833" x2="44844" y2="10833"/>
                        <a14:foregroundMark x1="42344" y1="10729" x2="42344" y2="10729"/>
                        <a14:foregroundMark x1="43021" y1="11875" x2="41406" y2="14688"/>
                        <a14:foregroundMark x1="40729" y1="17708" x2="39219" y2="11042"/>
                        <a14:foregroundMark x1="38698" y1="19063" x2="38698" y2="19063"/>
                        <a14:foregroundMark x1="47708" y1="9167" x2="47708" y2="9167"/>
                        <a14:foregroundMark x1="49375" y1="9271" x2="49479" y2="12500"/>
                        <a14:foregroundMark x1="54063" y1="9167" x2="54063" y2="14167"/>
                      </a14:backgroundRemoval>
                    </a14:imgEffect>
                  </a14:imgLayer>
                </a14:imgProps>
              </a:ext>
              <a:ext uri="{28A0092B-C50C-407E-A947-70E740481C1C}">
                <a14:useLocalDpi xmlns:a14="http://schemas.microsoft.com/office/drawing/2010/main" val="0"/>
              </a:ext>
            </a:extLst>
          </a:blip>
          <a:srcRect l="32237" t="4875" r="55344" b="80170"/>
          <a:stretch/>
        </p:blipFill>
        <p:spPr bwMode="auto">
          <a:xfrm>
            <a:off x="6277044" y="5192916"/>
            <a:ext cx="607282" cy="365644"/>
          </a:xfrm>
          <a:prstGeom prst="rect">
            <a:avLst/>
          </a:prstGeom>
          <a:noFill/>
          <a:extLst>
            <a:ext uri="{909E8E84-426E-40DD-AFC4-6F175D3DCCD1}">
              <a14:hiddenFill xmlns:a14="http://schemas.microsoft.com/office/drawing/2010/main">
                <a:solidFill>
                  <a:srgbClr val="FFFFFF"/>
                </a:solidFill>
              </a14:hiddenFill>
            </a:ext>
          </a:extLst>
        </p:spPr>
      </p:pic>
      <p:sp>
        <p:nvSpPr>
          <p:cNvPr id="114" name="TextBox 113">
            <a:extLst>
              <a:ext uri="{FF2B5EF4-FFF2-40B4-BE49-F238E27FC236}">
                <a16:creationId xmlns:a16="http://schemas.microsoft.com/office/drawing/2014/main" id="{6708F9E0-6534-4FAD-A76C-CEC783AAAADA}"/>
              </a:ext>
            </a:extLst>
          </p:cNvPr>
          <p:cNvSpPr txBox="1"/>
          <p:nvPr/>
        </p:nvSpPr>
        <p:spPr>
          <a:xfrm>
            <a:off x="8235102" y="3825961"/>
            <a:ext cx="3704040" cy="1077218"/>
          </a:xfrm>
          <a:prstGeom prst="rect">
            <a:avLst/>
          </a:prstGeom>
          <a:noFill/>
        </p:spPr>
        <p:txBody>
          <a:bodyPr wrap="square" rtlCol="0">
            <a:spAutoFit/>
          </a:bodyPr>
          <a:lstStyle/>
          <a:p>
            <a:pPr algn="ctr"/>
            <a:r>
              <a:rPr lang="en-US" sz="1600" dirty="0">
                <a:solidFill>
                  <a:srgbClr val="FFC000"/>
                </a:solidFill>
                <a:latin typeface="Calibri" panose="020F0502020204030204" pitchFamily="34" charset="0"/>
                <a:cs typeface="Calibri" panose="020F0502020204030204" pitchFamily="34" charset="0"/>
              </a:rPr>
              <a:t>Advances in digital technology are causing remarkable changes in the way companies and consumers communicate with each other</a:t>
            </a:r>
          </a:p>
        </p:txBody>
      </p:sp>
      <p:pic>
        <p:nvPicPr>
          <p:cNvPr id="3086" name="Picture 14" descr="Advanced Technology Icon Png, Transparent Png - kindpng">
            <a:extLst>
              <a:ext uri="{FF2B5EF4-FFF2-40B4-BE49-F238E27FC236}">
                <a16:creationId xmlns:a16="http://schemas.microsoft.com/office/drawing/2014/main" id="{510F0EF5-146C-4B96-A080-9D51E9BE81D5}"/>
              </a:ext>
            </a:extLst>
          </p:cNvPr>
          <p:cNvPicPr>
            <a:picLocks noChangeAspect="1" noChangeArrowheads="1"/>
          </p:cNvPicPr>
          <p:nvPr/>
        </p:nvPicPr>
        <p:blipFill>
          <a:blip r:embed="rId15" cstate="hqprint">
            <a:duotone>
              <a:schemeClr val="accent1">
                <a:shade val="45000"/>
                <a:satMod val="135000"/>
              </a:schemeClr>
              <a:prstClr val="white"/>
            </a:duotone>
            <a:extLst>
              <a:ext uri="{BEBA8EAE-BF5A-486C-A8C5-ECC9F3942E4B}">
                <a14:imgProps xmlns:a14="http://schemas.microsoft.com/office/drawing/2010/main">
                  <a14:imgLayer r:embed="rId16">
                    <a14:imgEffect>
                      <a14:backgroundRemoval t="9157" b="91279" l="4419" r="95698">
                        <a14:foregroundMark x1="63372" y1="9157" x2="71512" y2="11047"/>
                        <a14:foregroundMark x1="79186" y1="48983" x2="72674" y2="62500"/>
                        <a14:foregroundMark x1="72674" y1="62500" x2="72558" y2="62645"/>
                        <a14:foregroundMark x1="76628" y1="79942" x2="76628" y2="79942"/>
                        <a14:foregroundMark x1="90465" y1="78634" x2="92674" y2="85465"/>
                        <a14:foregroundMark x1="92674" y1="85465" x2="92209" y2="86337"/>
                        <a14:foregroundMark x1="76628" y1="77326" x2="80465" y2="80959"/>
                        <a14:foregroundMark x1="95465" y1="80378" x2="95698" y2="84012"/>
                        <a14:foregroundMark x1="52209" y1="54797" x2="51977" y2="81105"/>
                        <a14:foregroundMark x1="51977" y1="81105" x2="56047" y2="87209"/>
                        <a14:foregroundMark x1="56047" y1="87209" x2="66163" y2="91424"/>
                        <a14:foregroundMark x1="67558" y1="75000" x2="66860" y2="82558"/>
                        <a14:foregroundMark x1="66860" y1="82558" x2="63372" y2="88808"/>
                        <a14:foregroundMark x1="63372" y1="88808" x2="63256" y2="88808"/>
                        <a14:foregroundMark x1="65116" y1="62645" x2="65233" y2="45349"/>
                        <a14:foregroundMark x1="65233" y1="45349" x2="65116" y2="45203"/>
                        <a14:foregroundMark x1="69767" y1="49564" x2="78023" y2="51453"/>
                        <a14:foregroundMark x1="70698" y1="44622" x2="77209" y2="46366"/>
                        <a14:foregroundMark x1="77209" y1="46366" x2="81163" y2="51744"/>
                        <a14:foregroundMark x1="81163" y1="51744" x2="81744" y2="61773"/>
                        <a14:foregroundMark x1="53140" y1="54360" x2="58605" y2="55814"/>
                        <a14:foregroundMark x1="53256" y1="47384" x2="46628" y2="51308"/>
                        <a14:foregroundMark x1="46628" y1="51308" x2="40233" y2="64244"/>
                        <a14:foregroundMark x1="40233" y1="64244" x2="38256" y2="66570"/>
                        <a14:foregroundMark x1="39884" y1="46657" x2="21744" y2="64244"/>
                        <a14:foregroundMark x1="27674" y1="46221" x2="23023" y2="48256"/>
                        <a14:foregroundMark x1="28605" y1="61047" x2="22209" y2="67733"/>
                        <a14:foregroundMark x1="4651" y1="79506" x2="4419" y2="74419"/>
                      </a14:backgroundRemoval>
                    </a14:imgEffect>
                  </a14:imgLayer>
                </a14:imgProps>
              </a:ext>
              <a:ext uri="{28A0092B-C50C-407E-A947-70E740481C1C}">
                <a14:useLocalDpi xmlns:a14="http://schemas.microsoft.com/office/drawing/2010/main" val="0"/>
              </a:ext>
            </a:extLst>
          </a:blip>
          <a:srcRect/>
          <a:stretch>
            <a:fillRect/>
          </a:stretch>
        </p:blipFill>
        <p:spPr bwMode="auto">
          <a:xfrm>
            <a:off x="9450104" y="2843240"/>
            <a:ext cx="1268349" cy="1014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4986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solidFill>
                  <a:schemeClr val="bg1"/>
                </a:solidFill>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3095590"/>
            <a:ext cx="1323712"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3095593"/>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8" y="3095591"/>
            <a:ext cx="1262443"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3095593"/>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8" y="3095591"/>
            <a:ext cx="1262443"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3095593"/>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7" y="3095591"/>
            <a:ext cx="1262443"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3095593"/>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5" y="3095591"/>
            <a:ext cx="1262443"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3095593"/>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3095590"/>
            <a:ext cx="1463044"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3095593"/>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2" y="3095591"/>
            <a:ext cx="1262443"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3095593"/>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8" y="3095590"/>
            <a:ext cx="1445015" cy="1998923"/>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3095593"/>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pic>
        <p:nvPicPr>
          <p:cNvPr id="5122" name="Picture 2" descr="Online Ads icon PNG and SVG Vector Free Download">
            <a:extLst>
              <a:ext uri="{FF2B5EF4-FFF2-40B4-BE49-F238E27FC236}">
                <a16:creationId xmlns:a16="http://schemas.microsoft.com/office/drawing/2014/main" id="{3FBFC939-C259-492A-BA74-941B7CA5FAB0}"/>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3627" b="98446" l="2682" r="98084">
                        <a14:foregroundMark x1="21456" y1="23834" x2="21456" y2="23834"/>
                        <a14:foregroundMark x1="86207" y1="27461" x2="86207" y2="27461"/>
                        <a14:foregroundMark x1="47126" y1="19171" x2="47126" y2="19171"/>
                        <a14:foregroundMark x1="48659" y1="8808" x2="54023" y2="21244"/>
                        <a14:foregroundMark x1="42146" y1="28497" x2="49808" y2="23834"/>
                        <a14:foregroundMark x1="60920" y1="12435" x2="60920" y2="12435"/>
                        <a14:foregroundMark x1="62069" y1="5699" x2="62069" y2="5699"/>
                        <a14:foregroundMark x1="66667" y1="3627" x2="66667" y2="3627"/>
                        <a14:foregroundMark x1="38697" y1="77202" x2="60920" y2="77202"/>
                        <a14:foregroundMark x1="60920" y1="77202" x2="66667" y2="76166"/>
                        <a14:foregroundMark x1="10345" y1="96891" x2="71264" y2="94819"/>
                        <a14:foregroundMark x1="71264" y1="94819" x2="93870" y2="95855"/>
                        <a14:foregroundMark x1="2682" y1="96891" x2="8812" y2="98446"/>
                        <a14:foregroundMark x1="98084" y1="95855" x2="98084" y2="95855"/>
                        <a14:foregroundMark x1="66284" y1="75648" x2="54023" y2="67876"/>
                        <a14:foregroundMark x1="39847" y1="44560" x2="39847" y2="44560"/>
                        <a14:foregroundMark x1="41379" y1="51813" x2="41379" y2="51813"/>
                        <a14:foregroundMark x1="42912" y1="59067" x2="42912" y2="59067"/>
                        <a14:foregroundMark x1="26054" y1="37306" x2="74330" y2="41969"/>
                        <a14:foregroundMark x1="78927" y1="34197" x2="84674" y2="62176"/>
                        <a14:foregroundMark x1="84674" y1="62176" x2="83142" y2="82383"/>
                        <a14:foregroundMark x1="82759" y1="88601" x2="16858" y2="85492"/>
                        <a14:foregroundMark x1="18391" y1="32642" x2="50958" y2="56477"/>
                        <a14:foregroundMark x1="16858" y1="46114" x2="16858" y2="86528"/>
                        <a14:foregroundMark x1="19540" y1="61658" x2="39847" y2="62176"/>
                        <a14:foregroundMark x1="39847" y1="62176" x2="60153" y2="61140"/>
                        <a14:foregroundMark x1="60153" y1="61140" x2="73946" y2="62176"/>
                        <a14:foregroundMark x1="24138" y1="51813" x2="63602" y2="58031"/>
                        <a14:foregroundMark x1="63602" y1="58031" x2="74330" y2="56477"/>
                      </a14:backgroundRemoval>
                    </a14:imgEffect>
                  </a14:imgLayer>
                </a14:imgProps>
              </a:ext>
              <a:ext uri="{28A0092B-C50C-407E-A947-70E740481C1C}">
                <a14:useLocalDpi xmlns:a14="http://schemas.microsoft.com/office/drawing/2010/main" val="0"/>
              </a:ext>
            </a:extLst>
          </a:blip>
          <a:srcRect/>
          <a:stretch>
            <a:fillRect/>
          </a:stretch>
        </p:blipFill>
        <p:spPr bwMode="auto">
          <a:xfrm>
            <a:off x="320387" y="4091232"/>
            <a:ext cx="912086" cy="67445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CEA3BDCB-CF70-4C6F-9091-A1CA8DE68E3C}"/>
              </a:ext>
            </a:extLst>
          </p:cNvPr>
          <p:cNvPicPr>
            <a:picLocks noChangeAspect="1" noChangeArrowheads="1"/>
          </p:cNvPicPr>
          <p:nvPr/>
        </p:nvPicPr>
        <p:blipFill>
          <a:blip r:embed="rId5" cstate="hqprint">
            <a:biLevel thresh="25000"/>
            <a:extLst>
              <a:ext uri="{28A0092B-C50C-407E-A947-70E740481C1C}">
                <a14:useLocalDpi xmlns:a14="http://schemas.microsoft.com/office/drawing/2010/main" val="0"/>
              </a:ext>
            </a:extLst>
          </a:blip>
          <a:srcRect/>
          <a:stretch>
            <a:fillRect/>
          </a:stretch>
        </p:blipFill>
        <p:spPr bwMode="auto">
          <a:xfrm>
            <a:off x="1933023" y="4098874"/>
            <a:ext cx="682236" cy="674454"/>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Donating Clothes To Charity RGB Color Icon Stock Vector - Illustration of  donation, community: 223606430">
            <a:extLst>
              <a:ext uri="{FF2B5EF4-FFF2-40B4-BE49-F238E27FC236}">
                <a16:creationId xmlns:a16="http://schemas.microsoft.com/office/drawing/2014/main" id="{52D72100-4378-4A1F-A86E-A54EE87336F8}"/>
              </a:ext>
            </a:extLst>
          </p:cNvPr>
          <p:cNvPicPr>
            <a:picLocks noChangeAspect="1" noChangeArrowheads="1"/>
          </p:cNvPicPr>
          <p:nvPr/>
        </p:nvPicPr>
        <p:blipFill rotWithShape="1">
          <a:blip r:embed="rId6">
            <a:extLst>
              <a:ext uri="{BEBA8EAE-BF5A-486C-A8C5-ECC9F3942E4B}">
                <a14:imgProps xmlns:a14="http://schemas.microsoft.com/office/drawing/2010/main">
                  <a14:imgLayer r:embed="rId7">
                    <a14:imgEffect>
                      <a14:backgroundRemoval t="10000" b="90000" l="10000" r="90000">
                        <a14:foregroundMark x1="31111" y1="45333" x2="35111" y2="70222"/>
                        <a14:foregroundMark x1="48444" y1="63556" x2="51111" y2="72889"/>
                        <a14:foregroundMark x1="23111" y1="74667" x2="39556" y2="67111"/>
                        <a14:foregroundMark x1="48000" y1="55556" x2="56000" y2="55556"/>
                        <a14:foregroundMark x1="39556" y1="60444" x2="37333" y2="60444"/>
                        <a14:foregroundMark x1="22222" y1="76444" x2="38222" y2="76444"/>
                        <a14:foregroundMark x1="19556" y1="74222" x2="21333" y2="75556"/>
                      </a14:backgroundRemoval>
                    </a14:imgEffect>
                  </a14:imgLayer>
                </a14:imgProps>
              </a:ext>
              <a:ext uri="{28A0092B-C50C-407E-A947-70E740481C1C}">
                <a14:useLocalDpi xmlns:a14="http://schemas.microsoft.com/office/drawing/2010/main" val="0"/>
              </a:ext>
            </a:extLst>
          </a:blip>
          <a:srcRect t="11810" r="21886" b="7262"/>
          <a:stretch/>
        </p:blipFill>
        <p:spPr bwMode="auto">
          <a:xfrm>
            <a:off x="3211355" y="3866606"/>
            <a:ext cx="1067539" cy="110598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Mailing List Icon #324183 - Free Icons Library">
            <a:extLst>
              <a:ext uri="{FF2B5EF4-FFF2-40B4-BE49-F238E27FC236}">
                <a16:creationId xmlns:a16="http://schemas.microsoft.com/office/drawing/2014/main" id="{D180F95F-6754-42A4-A2ED-F92E04B74625}"/>
              </a:ext>
            </a:extLst>
          </p:cNvPr>
          <p:cNvPicPr>
            <a:picLocks noChangeAspect="1" noChangeArrowheads="1"/>
          </p:cNvPicPr>
          <p:nvPr/>
        </p:nvPicPr>
        <p:blipFill>
          <a:blip r:embed="rId8" cstate="hqprint">
            <a:lum bright="70000" contrast="-70000"/>
            <a:extLst>
              <a:ext uri="{28A0092B-C50C-407E-A947-70E740481C1C}">
                <a14:useLocalDpi xmlns:a14="http://schemas.microsoft.com/office/drawing/2010/main" val="0"/>
              </a:ext>
            </a:extLst>
          </a:blip>
          <a:srcRect/>
          <a:stretch>
            <a:fillRect/>
          </a:stretch>
        </p:blipFill>
        <p:spPr bwMode="auto">
          <a:xfrm>
            <a:off x="4985835" y="4098874"/>
            <a:ext cx="587810" cy="587810"/>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Marketing Icon Mobile Marketing Icon PNG Transparent Background, Free  Download #1295 - FreeIconsPNG">
            <a:extLst>
              <a:ext uri="{FF2B5EF4-FFF2-40B4-BE49-F238E27FC236}">
                <a16:creationId xmlns:a16="http://schemas.microsoft.com/office/drawing/2014/main" id="{988B3523-9F9F-4D59-9215-C1F79AAC34AC}"/>
              </a:ext>
            </a:extLst>
          </p:cNvPr>
          <p:cNvPicPr>
            <a:picLocks noChangeAspect="1" noChangeArrowheads="1"/>
          </p:cNvPicPr>
          <p:nvPr/>
        </p:nvPicPr>
        <p:blipFill>
          <a:blip r:embed="rId9" cstate="hqprint">
            <a:lum bright="70000" contrast="-70000"/>
            <a:extLst>
              <a:ext uri="{28A0092B-C50C-407E-A947-70E740481C1C}">
                <a14:useLocalDpi xmlns:a14="http://schemas.microsoft.com/office/drawing/2010/main" val="0"/>
              </a:ext>
            </a:extLst>
          </a:blip>
          <a:srcRect/>
          <a:stretch>
            <a:fillRect/>
          </a:stretch>
        </p:blipFill>
        <p:spPr bwMode="auto">
          <a:xfrm>
            <a:off x="6374949" y="4059372"/>
            <a:ext cx="666813" cy="666813"/>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6" descr="social, media, icon, set, logo, network, share, business, app, like, web,  sign, digital, technology, co… | Social media icons, Social media icons  free, Social icons">
            <a:extLst>
              <a:ext uri="{FF2B5EF4-FFF2-40B4-BE49-F238E27FC236}">
                <a16:creationId xmlns:a16="http://schemas.microsoft.com/office/drawing/2014/main" id="{3F212B28-FB39-4418-B145-6C142F809408}"/>
              </a:ext>
            </a:extLst>
          </p:cNvPr>
          <p:cNvPicPr>
            <a:picLocks noChangeAspect="1" noChangeArrowheads="1"/>
          </p:cNvPicPr>
          <p:nvPr/>
        </p:nvPicPr>
        <p:blipFill>
          <a:blip r:embed="rId10" cstate="hqprint">
            <a:extLst>
              <a:ext uri="{28A0092B-C50C-407E-A947-70E740481C1C}">
                <a14:useLocalDpi xmlns:a14="http://schemas.microsoft.com/office/drawing/2010/main" val="0"/>
              </a:ext>
            </a:extLst>
          </a:blip>
          <a:srcRect/>
          <a:stretch>
            <a:fillRect/>
          </a:stretch>
        </p:blipFill>
        <p:spPr bwMode="auto">
          <a:xfrm>
            <a:off x="7867821" y="4043210"/>
            <a:ext cx="699135" cy="699135"/>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Public Relations png images | PNGEgg">
            <a:extLst>
              <a:ext uri="{FF2B5EF4-FFF2-40B4-BE49-F238E27FC236}">
                <a16:creationId xmlns:a16="http://schemas.microsoft.com/office/drawing/2014/main" id="{4C63277E-773C-4E07-B8EA-0E03541425D2}"/>
              </a:ext>
            </a:extLst>
          </p:cNvPr>
          <p:cNvPicPr>
            <a:picLocks noChangeAspect="1" noChangeArrowheads="1"/>
          </p:cNvPicPr>
          <p:nvPr/>
        </p:nvPicPr>
        <p:blipFill>
          <a:blip r:embed="rId11" cstate="hqprint">
            <a:biLevel thresh="25000"/>
            <a:extLst>
              <a:ext uri="{BEBA8EAE-BF5A-486C-A8C5-ECC9F3942E4B}">
                <a14:imgProps xmlns:a14="http://schemas.microsoft.com/office/drawing/2010/main">
                  <a14:imgLayer r:embed="rId12">
                    <a14:imgEffect>
                      <a14:backgroundRemoval t="10000" b="90000" l="10000" r="90000">
                        <a14:foregroundMark x1="21889" y1="37333" x2="19000" y2="44111"/>
                        <a14:foregroundMark x1="19000" y1="44111" x2="18111" y2="51556"/>
                        <a14:foregroundMark x1="35111" y1="21222" x2="54778" y2="18111"/>
                        <a14:foregroundMark x1="78333" y1="34889" x2="84667" y2="50778"/>
                        <a14:foregroundMark x1="83889" y1="61000" x2="77444" y2="75222"/>
                        <a14:foregroundMark x1="35111" y1="60333" x2="35111" y2="63000"/>
                        <a14:foregroundMark x1="38333" y1="62111" x2="38333" y2="62111"/>
                        <a14:foregroundMark x1="43222" y1="64778" x2="43222" y2="64778"/>
                        <a14:foregroundMark x1="48333" y1="69667" x2="48333" y2="69667"/>
                        <a14:foregroundMark x1="25778" y1="45000" x2="24000" y2="50889"/>
                      </a14:backgroundRemoval>
                    </a14:imgEffect>
                  </a14:imgLayer>
                </a14:imgProps>
              </a:ext>
              <a:ext uri="{28A0092B-C50C-407E-A947-70E740481C1C}">
                <a14:useLocalDpi xmlns:a14="http://schemas.microsoft.com/office/drawing/2010/main" val="0"/>
              </a:ext>
            </a:extLst>
          </a:blip>
          <a:srcRect/>
          <a:stretch>
            <a:fillRect/>
          </a:stretch>
        </p:blipFill>
        <p:spPr bwMode="auto">
          <a:xfrm>
            <a:off x="9304098" y="4028965"/>
            <a:ext cx="781270" cy="78127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0E77E47-34F3-4BD1-8299-473F8F41FDEE}"/>
              </a:ext>
            </a:extLst>
          </p:cNvPr>
          <p:cNvPicPr>
            <a:picLocks noChangeAspect="1"/>
          </p:cNvPicPr>
          <p:nvPr/>
        </p:nvPicPr>
        <p:blipFill>
          <a:blip r:embed="rId13"/>
          <a:stretch>
            <a:fillRect/>
          </a:stretch>
        </p:blipFill>
        <p:spPr>
          <a:xfrm>
            <a:off x="10873100" y="4059372"/>
            <a:ext cx="752378" cy="751416"/>
          </a:xfrm>
          <a:prstGeom prst="rect">
            <a:avLst/>
          </a:prstGeom>
        </p:spPr>
      </p:pic>
    </p:spTree>
    <p:extLst>
      <p:ext uri="{BB962C8B-B14F-4D97-AF65-F5344CB8AC3E}">
        <p14:creationId xmlns:p14="http://schemas.microsoft.com/office/powerpoint/2010/main" val="3132466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sp>
        <p:nvSpPr>
          <p:cNvPr id="29" name="TextBox 28">
            <a:extLst>
              <a:ext uri="{FF2B5EF4-FFF2-40B4-BE49-F238E27FC236}">
                <a16:creationId xmlns:a16="http://schemas.microsoft.com/office/drawing/2014/main" id="{3B71A976-EB02-464B-8719-EAF913CC39B4}"/>
              </a:ext>
            </a:extLst>
          </p:cNvPr>
          <p:cNvSpPr txBox="1"/>
          <p:nvPr/>
        </p:nvSpPr>
        <p:spPr>
          <a:xfrm>
            <a:off x="1054036" y="2594834"/>
            <a:ext cx="10195018" cy="3783985"/>
          </a:xfrm>
          <a:prstGeom prst="rect">
            <a:avLst/>
          </a:prstGeom>
          <a:noFill/>
        </p:spPr>
        <p:txBody>
          <a:bodyPr wrap="square">
            <a:spAutoFit/>
          </a:bodyPr>
          <a:lstStyle/>
          <a:p>
            <a:pPr marR="0" lvl="0" algn="ctr" defTabSz="457207" rtl="0" eaLnBrk="1" fontAlgn="auto" latinLnBrk="0" hangingPunct="1">
              <a:lnSpc>
                <a:spcPct val="80000"/>
              </a:lnSpc>
              <a:spcBef>
                <a:spcPts val="1000"/>
              </a:spcBef>
              <a:spcAft>
                <a:spcPts val="0"/>
              </a:spcAft>
              <a:buClr>
                <a:srgbClr val="1E5155">
                  <a:lumMod val="40000"/>
                  <a:lumOff val="60000"/>
                </a:srgbClr>
              </a:buClr>
              <a:buSzPct val="80000"/>
              <a:tabLst/>
              <a:defRPr/>
            </a:pPr>
            <a:r>
              <a:rPr kumimoji="0" lang="en-US" altLang="en-US" sz="2000" b="1" i="0" u="sng"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Advertising:</a:t>
            </a:r>
            <a:r>
              <a:rPr kumimoji="0" lang="en-US" altLang="en-US" sz="20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Any paid form of nonpersonal presentation and promotion of ideas, goods or services by an identified sponsor. </a:t>
            </a:r>
          </a:p>
          <a:p>
            <a:pPr marR="0" lvl="0" algn="ctr" defTabSz="457207" rtl="0" eaLnBrk="1" fontAlgn="auto" latinLnBrk="0" hangingPunct="1">
              <a:lnSpc>
                <a:spcPct val="80000"/>
              </a:lnSpc>
              <a:spcBef>
                <a:spcPts val="1000"/>
              </a:spcBef>
              <a:spcAft>
                <a:spcPts val="0"/>
              </a:spcAft>
              <a:buClr>
                <a:srgbClr val="1E5155">
                  <a:lumMod val="40000"/>
                  <a:lumOff val="60000"/>
                </a:srgbClr>
              </a:buClr>
              <a:buSzPct val="80000"/>
              <a:tabLst/>
              <a:defRPr/>
            </a:pPr>
            <a:r>
              <a:rPr kumimoji="0" lang="en-US" altLang="en-US" sz="20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Example: Eid Campaign</a:t>
            </a:r>
            <a:r>
              <a:rPr kumimoji="0" lang="en-US" altLang="en-US" sz="2000" b="0" i="0" u="none" strike="noStrike" kern="1200" cap="none" spc="0" normalizeH="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of GP</a:t>
            </a:r>
            <a:r>
              <a:rPr kumimoji="0" lang="en-US" altLang="en-US" sz="20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t>
            </a:r>
          </a:p>
          <a:p>
            <a:pPr marR="0" lvl="0" algn="ctr" defTabSz="457207" rtl="0" eaLnBrk="1" fontAlgn="auto" latinLnBrk="0" hangingPunct="1">
              <a:lnSpc>
                <a:spcPct val="80000"/>
              </a:lnSpc>
              <a:spcBef>
                <a:spcPts val="1000"/>
              </a:spcBef>
              <a:spcAft>
                <a:spcPts val="0"/>
              </a:spcAft>
              <a:buClr>
                <a:srgbClr val="1E5155">
                  <a:lumMod val="40000"/>
                  <a:lumOff val="60000"/>
                </a:srgbClr>
              </a:buClr>
              <a:buSzPct val="80000"/>
              <a:tabLst/>
              <a:defRPr/>
            </a:pPr>
            <a:endParaRPr kumimoji="0" lang="en-US" altLang="en-US" sz="20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endParaRPr>
          </a:p>
          <a:p>
            <a:pPr marL="800100" lvl="1" indent="-342900">
              <a:lnSpc>
                <a:spcPct val="90000"/>
              </a:lnSpc>
              <a:buFont typeface="Arial" panose="020B0604020202020204" pitchFamily="34" charset="0"/>
              <a:buChar char="•"/>
              <a:defRPr/>
            </a:pPr>
            <a:r>
              <a:rPr lang="en-US" altLang="en-US" sz="2000" dirty="0">
                <a:solidFill>
                  <a:schemeClr val="bg1"/>
                </a:solidFill>
                <a:latin typeface="Times New Roman" panose="02020603050405020304" pitchFamily="18" charset="0"/>
                <a:cs typeface="Times New Roman" panose="02020603050405020304" pitchFamily="18" charset="0"/>
              </a:rPr>
              <a:t>Broadcast</a:t>
            </a:r>
          </a:p>
          <a:p>
            <a:pPr marL="800100" lvl="1" indent="-342900">
              <a:lnSpc>
                <a:spcPct val="90000"/>
              </a:lnSpc>
              <a:buFont typeface="Arial" panose="020B0604020202020204" pitchFamily="34" charset="0"/>
              <a:buChar char="•"/>
              <a:defRPr/>
            </a:pPr>
            <a:r>
              <a:rPr lang="en-US" altLang="en-US" sz="2000" dirty="0">
                <a:solidFill>
                  <a:schemeClr val="bg1"/>
                </a:solidFill>
                <a:latin typeface="Times New Roman" panose="02020603050405020304" pitchFamily="18" charset="0"/>
                <a:cs typeface="Times New Roman" panose="02020603050405020304" pitchFamily="18" charset="0"/>
              </a:rPr>
              <a:t>Print</a:t>
            </a:r>
          </a:p>
          <a:p>
            <a:pPr marL="800100" lvl="1" indent="-342900">
              <a:lnSpc>
                <a:spcPct val="90000"/>
              </a:lnSpc>
              <a:buFont typeface="Arial" panose="020B0604020202020204" pitchFamily="34" charset="0"/>
              <a:buChar char="•"/>
              <a:defRPr/>
            </a:pPr>
            <a:r>
              <a:rPr lang="en-US" altLang="en-US" sz="2000" dirty="0">
                <a:solidFill>
                  <a:schemeClr val="bg1"/>
                </a:solidFill>
                <a:latin typeface="Times New Roman" panose="02020603050405020304" pitchFamily="18" charset="0"/>
                <a:cs typeface="Times New Roman" panose="02020603050405020304" pitchFamily="18" charset="0"/>
              </a:rPr>
              <a:t>Internet</a:t>
            </a:r>
          </a:p>
          <a:p>
            <a:pPr marL="800100" lvl="1" indent="-342900">
              <a:lnSpc>
                <a:spcPct val="90000"/>
              </a:lnSpc>
              <a:buFont typeface="Arial" panose="020B0604020202020204" pitchFamily="34" charset="0"/>
              <a:buChar char="•"/>
              <a:defRPr/>
            </a:pPr>
            <a:r>
              <a:rPr lang="en-US" altLang="en-US" sz="2000" dirty="0">
                <a:solidFill>
                  <a:schemeClr val="bg1"/>
                </a:solidFill>
                <a:latin typeface="Times New Roman" panose="02020603050405020304" pitchFamily="18" charset="0"/>
                <a:cs typeface="Times New Roman" panose="02020603050405020304" pitchFamily="18" charset="0"/>
              </a:rPr>
              <a:t>Outdoor</a:t>
            </a:r>
            <a:br>
              <a:rPr lang="en-US" altLang="en-US" sz="2800" dirty="0"/>
            </a:br>
            <a:endParaRPr lang="en-US" altLang="en-US" sz="2800" dirty="0"/>
          </a:p>
          <a:p>
            <a:pPr marR="0" lvl="0" algn="ctr" defTabSz="457207" rtl="0" eaLnBrk="1" fontAlgn="auto" latinLnBrk="0" hangingPunct="1">
              <a:lnSpc>
                <a:spcPct val="80000"/>
              </a:lnSpc>
              <a:spcBef>
                <a:spcPts val="1000"/>
              </a:spcBef>
              <a:spcAft>
                <a:spcPts val="0"/>
              </a:spcAft>
              <a:buClr>
                <a:srgbClr val="1E5155">
                  <a:lumMod val="40000"/>
                  <a:lumOff val="60000"/>
                </a:srgbClr>
              </a:buClr>
              <a:buSzPct val="80000"/>
              <a:tabLst/>
              <a:defRPr/>
            </a:pPr>
            <a:endParaRPr kumimoji="0" lang="en-US" altLang="en-US" sz="2800" b="0" i="0" u="none" strike="noStrike" kern="1200" cap="none" spc="0" normalizeH="0" baseline="0" noProof="0" dirty="0">
              <a:ln>
                <a:noFill/>
              </a:ln>
              <a:solidFill>
                <a:prstClr val="white"/>
              </a:solidFill>
              <a:effectLst/>
              <a:uLnTx/>
              <a:uFillTx/>
              <a:latin typeface="Calibri" panose="020F0502020204030204" pitchFamily="34" charset="0"/>
              <a:ea typeface="+mj-ea"/>
              <a:cs typeface="Calibri" panose="020F0502020204030204" pitchFamily="34" charset="0"/>
            </a:endParaRPr>
          </a:p>
          <a:p>
            <a:pPr lvl="0" algn="ctr" defTabSz="457207">
              <a:lnSpc>
                <a:spcPct val="80000"/>
              </a:lnSpc>
              <a:spcBef>
                <a:spcPts val="1000"/>
              </a:spcBef>
              <a:buClr>
                <a:srgbClr val="1E5155">
                  <a:lumMod val="40000"/>
                  <a:lumOff val="60000"/>
                </a:srgbClr>
              </a:buClr>
              <a:buSzPct val="80000"/>
              <a:defRPr/>
            </a:pPr>
            <a:r>
              <a:rPr kumimoji="0" lang="en-US" altLang="en-US" sz="2800" b="0" i="0" u="none" strike="noStrike" kern="1200" cap="none" spc="0" normalizeH="0" baseline="0" noProof="0" dirty="0">
                <a:ln>
                  <a:noFill/>
                </a:ln>
                <a:solidFill>
                  <a:prstClr val="white"/>
                </a:solidFill>
                <a:effectLst/>
                <a:uLnTx/>
                <a:uFillTx/>
                <a:latin typeface="Calibri" panose="020F0502020204030204" pitchFamily="34" charset="0"/>
                <a:ea typeface="+mj-ea"/>
                <a:cs typeface="Calibri" panose="020F0502020204030204" pitchFamily="34" charset="0"/>
              </a:rPr>
              <a:t> </a:t>
            </a:r>
            <a:r>
              <a:rPr lang="en-US" altLang="en-US" sz="2800" dirty="0">
                <a:solidFill>
                  <a:prstClr val="white"/>
                </a:solidFill>
                <a:latin typeface="Calibri" panose="020F0502020204030204" pitchFamily="34" charset="0"/>
                <a:ea typeface="+mj-ea"/>
                <a:cs typeface="Calibri" panose="020F0502020204030204" pitchFamily="34" charset="0"/>
              </a:rPr>
              <a:t>https://</a:t>
            </a:r>
            <a:r>
              <a:rPr lang="en-US" altLang="en-US" sz="2800" dirty="0" err="1">
                <a:solidFill>
                  <a:prstClr val="white"/>
                </a:solidFill>
                <a:latin typeface="Calibri" panose="020F0502020204030204" pitchFamily="34" charset="0"/>
                <a:ea typeface="+mj-ea"/>
                <a:cs typeface="Calibri" panose="020F0502020204030204" pitchFamily="34" charset="0"/>
              </a:rPr>
              <a:t>youtu.be</a:t>
            </a:r>
            <a:r>
              <a:rPr lang="en-US" altLang="en-US" sz="2800" dirty="0">
                <a:solidFill>
                  <a:prstClr val="white"/>
                </a:solidFill>
                <a:latin typeface="Calibri" panose="020F0502020204030204" pitchFamily="34" charset="0"/>
                <a:ea typeface="+mj-ea"/>
                <a:cs typeface="Calibri" panose="020F0502020204030204" pitchFamily="34" charset="0"/>
              </a:rPr>
              <a:t>/2iEy4tecAyM?si=fs_pBJRFjzLTnQl7</a:t>
            </a:r>
            <a:endParaRPr kumimoji="0" lang="en-US" altLang="en-US" sz="2800" b="0" i="0" u="none" strike="noStrike" kern="1200" cap="none" spc="0" normalizeH="0" baseline="0" noProof="0" dirty="0">
              <a:ln>
                <a:noFill/>
              </a:ln>
              <a:solidFill>
                <a:prstClr val="white"/>
              </a:solidFill>
              <a:effectLst/>
              <a:uLnTx/>
              <a:uFillTx/>
              <a:latin typeface="Calibri" panose="020F0502020204030204" pitchFamily="34" charset="0"/>
              <a:ea typeface="+mj-ea"/>
              <a:cs typeface="Calibri" panose="020F0502020204030204" pitchFamily="34" charset="0"/>
            </a:endParaRPr>
          </a:p>
        </p:txBody>
      </p:sp>
    </p:spTree>
    <p:extLst>
      <p:ext uri="{BB962C8B-B14F-4D97-AF65-F5344CB8AC3E}">
        <p14:creationId xmlns:p14="http://schemas.microsoft.com/office/powerpoint/2010/main" val="28496756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p:cTn id="6" dur="indefinite"/>
                                        <p:tgtEl>
                                          <p:spTgt spid="34"/>
                                        </p:tgtEl>
                                        <p:attrNameLst>
                                          <p:attrName>style.opacity</p:attrName>
                                        </p:attrNameLst>
                                      </p:cBhvr>
                                      <p:to>
                                        <p:strVal val="0.25"/>
                                      </p:to>
                                    </p:set>
                                    <p:animEffect filter="image" prLst="opacity: 0.25">
                                      <p:cBhvr rctx="IE">
                                        <p:cTn id="7" dur="indefinite"/>
                                        <p:tgtEl>
                                          <p:spTgt spid="34"/>
                                        </p:tgtEl>
                                      </p:cBhvr>
                                    </p:animEffect>
                                  </p:childTnLst>
                                </p:cTn>
                              </p:par>
                              <p:par>
                                <p:cTn id="8" presetID="9" presetClass="emph" presetSubtype="0" grpId="0" nodeType="withEffect">
                                  <p:stCondLst>
                                    <p:cond delay="0"/>
                                  </p:stCondLst>
                                  <p:childTnLst>
                                    <p:set>
                                      <p:cBhvr>
                                        <p:cTn id="9" dur="indefinite"/>
                                        <p:tgtEl>
                                          <p:spTgt spid="35"/>
                                        </p:tgtEl>
                                        <p:attrNameLst>
                                          <p:attrName>style.opacity</p:attrName>
                                        </p:attrNameLst>
                                      </p:cBhvr>
                                      <p:to>
                                        <p:strVal val="0.25"/>
                                      </p:to>
                                    </p:set>
                                    <p:animEffect filter="image" prLst="opacity: 0.25">
                                      <p:cBhvr rctx="IE">
                                        <p:cTn id="10" dur="indefinite"/>
                                        <p:tgtEl>
                                          <p:spTgt spid="35"/>
                                        </p:tgtEl>
                                      </p:cBhvr>
                                    </p:animEffect>
                                  </p:childTnLst>
                                </p:cTn>
                              </p:par>
                              <p:par>
                                <p:cTn id="11" presetID="9" presetClass="emph" presetSubtype="0" grpId="0" nodeType="withEffect">
                                  <p:stCondLst>
                                    <p:cond delay="0"/>
                                  </p:stCondLst>
                                  <p:childTnLst>
                                    <p:set>
                                      <p:cBhvr>
                                        <p:cTn id="12" dur="indefinite"/>
                                        <p:tgtEl>
                                          <p:spTgt spid="36"/>
                                        </p:tgtEl>
                                        <p:attrNameLst>
                                          <p:attrName>style.opacity</p:attrName>
                                        </p:attrNameLst>
                                      </p:cBhvr>
                                      <p:to>
                                        <p:strVal val="0.25"/>
                                      </p:to>
                                    </p:set>
                                    <p:animEffect filter="image" prLst="opacity: 0.25">
                                      <p:cBhvr rctx="IE">
                                        <p:cTn id="13" dur="indefinite"/>
                                        <p:tgtEl>
                                          <p:spTgt spid="36"/>
                                        </p:tgtEl>
                                      </p:cBhvr>
                                    </p:animEffect>
                                  </p:childTnLst>
                                </p:cTn>
                              </p:par>
                              <p:par>
                                <p:cTn id="14" presetID="9" presetClass="emph" presetSubtype="0" grpId="0" nodeType="withEffect">
                                  <p:stCondLst>
                                    <p:cond delay="0"/>
                                  </p:stCondLst>
                                  <p:childTnLst>
                                    <p:set>
                                      <p:cBhvr>
                                        <p:cTn id="15" dur="indefinite"/>
                                        <p:tgtEl>
                                          <p:spTgt spid="37"/>
                                        </p:tgtEl>
                                        <p:attrNameLst>
                                          <p:attrName>style.opacity</p:attrName>
                                        </p:attrNameLst>
                                      </p:cBhvr>
                                      <p:to>
                                        <p:strVal val="0.25"/>
                                      </p:to>
                                    </p:set>
                                    <p:animEffect filter="image" prLst="opacity: 0.25">
                                      <p:cBhvr rctx="IE">
                                        <p:cTn id="16" dur="indefinite"/>
                                        <p:tgtEl>
                                          <p:spTgt spid="37"/>
                                        </p:tgtEl>
                                      </p:cBhvr>
                                    </p:animEffect>
                                  </p:childTnLst>
                                </p:cTn>
                              </p:par>
                              <p:par>
                                <p:cTn id="17" presetID="9" presetClass="emph" presetSubtype="0" grpId="0" nodeType="withEffect">
                                  <p:stCondLst>
                                    <p:cond delay="0"/>
                                  </p:stCondLst>
                                  <p:childTnLst>
                                    <p:set>
                                      <p:cBhvr>
                                        <p:cTn id="18" dur="indefinite"/>
                                        <p:tgtEl>
                                          <p:spTgt spid="38"/>
                                        </p:tgtEl>
                                        <p:attrNameLst>
                                          <p:attrName>style.opacity</p:attrName>
                                        </p:attrNameLst>
                                      </p:cBhvr>
                                      <p:to>
                                        <p:strVal val="0.25"/>
                                      </p:to>
                                    </p:set>
                                    <p:animEffect filter="image" prLst="opacity: 0.25">
                                      <p:cBhvr rctx="IE">
                                        <p:cTn id="19" dur="indefinite"/>
                                        <p:tgtEl>
                                          <p:spTgt spid="38"/>
                                        </p:tgtEl>
                                      </p:cBhvr>
                                    </p:animEffect>
                                  </p:childTnLst>
                                </p:cTn>
                              </p:par>
                              <p:par>
                                <p:cTn id="20" presetID="9" presetClass="emph" presetSubtype="0" grpId="0" nodeType="withEffect">
                                  <p:stCondLst>
                                    <p:cond delay="0"/>
                                  </p:stCondLst>
                                  <p:childTnLst>
                                    <p:set>
                                      <p:cBhvr>
                                        <p:cTn id="21" dur="indefinite"/>
                                        <p:tgtEl>
                                          <p:spTgt spid="39"/>
                                        </p:tgtEl>
                                        <p:attrNameLst>
                                          <p:attrName>style.opacity</p:attrName>
                                        </p:attrNameLst>
                                      </p:cBhvr>
                                      <p:to>
                                        <p:strVal val="0.25"/>
                                      </p:to>
                                    </p:set>
                                    <p:animEffect filter="image" prLst="opacity: 0.25">
                                      <p:cBhvr rctx="IE">
                                        <p:cTn id="22" dur="indefinite"/>
                                        <p:tgtEl>
                                          <p:spTgt spid="39"/>
                                        </p:tgtEl>
                                      </p:cBhvr>
                                    </p:animEffect>
                                  </p:childTnLst>
                                </p:cTn>
                              </p:par>
                              <p:par>
                                <p:cTn id="23" presetID="9" presetClass="emph" presetSubtype="0" grpId="0" nodeType="withEffect">
                                  <p:stCondLst>
                                    <p:cond delay="0"/>
                                  </p:stCondLst>
                                  <p:childTnLst>
                                    <p:set>
                                      <p:cBhvr>
                                        <p:cTn id="24" dur="indefinite"/>
                                        <p:tgtEl>
                                          <p:spTgt spid="40"/>
                                        </p:tgtEl>
                                        <p:attrNameLst>
                                          <p:attrName>style.opacity</p:attrName>
                                        </p:attrNameLst>
                                      </p:cBhvr>
                                      <p:to>
                                        <p:strVal val="0.25"/>
                                      </p:to>
                                    </p:set>
                                    <p:animEffect filter="image" prLst="opacity: 0.25">
                                      <p:cBhvr rctx="IE">
                                        <p:cTn id="25" dur="indefinite"/>
                                        <p:tgtEl>
                                          <p:spTgt spid="40"/>
                                        </p:tgtEl>
                                      </p:cBhvr>
                                    </p:animEffect>
                                  </p:childTnLst>
                                </p:cTn>
                              </p:par>
                              <p:par>
                                <p:cTn id="26" presetID="9" presetClass="emph" presetSubtype="0" grpId="0" nodeType="withEffect">
                                  <p:stCondLst>
                                    <p:cond delay="0"/>
                                  </p:stCondLst>
                                  <p:childTnLst>
                                    <p:set>
                                      <p:cBhvr>
                                        <p:cTn id="27" dur="indefinite"/>
                                        <p:tgtEl>
                                          <p:spTgt spid="41"/>
                                        </p:tgtEl>
                                        <p:attrNameLst>
                                          <p:attrName>style.opacity</p:attrName>
                                        </p:attrNameLst>
                                      </p:cBhvr>
                                      <p:to>
                                        <p:strVal val="0.25"/>
                                      </p:to>
                                    </p:set>
                                    <p:animEffect filter="image" prLst="opacity: 0.25">
                                      <p:cBhvr rctx="IE">
                                        <p:cTn id="28" dur="indefinite"/>
                                        <p:tgtEl>
                                          <p:spTgt spid="41"/>
                                        </p:tgtEl>
                                      </p:cBhvr>
                                    </p:animEffect>
                                  </p:childTnLst>
                                </p:cTn>
                              </p:par>
                              <p:par>
                                <p:cTn id="29" presetID="9" presetClass="emph" presetSubtype="0" grpId="0" nodeType="withEffect">
                                  <p:stCondLst>
                                    <p:cond delay="0"/>
                                  </p:stCondLst>
                                  <p:childTnLst>
                                    <p:set>
                                      <p:cBhvr>
                                        <p:cTn id="30" dur="indefinite"/>
                                        <p:tgtEl>
                                          <p:spTgt spid="42"/>
                                        </p:tgtEl>
                                        <p:attrNameLst>
                                          <p:attrName>style.opacity</p:attrName>
                                        </p:attrNameLst>
                                      </p:cBhvr>
                                      <p:to>
                                        <p:strVal val="0.25"/>
                                      </p:to>
                                    </p:set>
                                    <p:animEffect filter="image" prLst="opacity: 0.25">
                                      <p:cBhvr rctx="IE">
                                        <p:cTn id="31" dur="indefinite"/>
                                        <p:tgtEl>
                                          <p:spTgt spid="42"/>
                                        </p:tgtEl>
                                      </p:cBhvr>
                                    </p:animEffect>
                                  </p:childTnLst>
                                </p:cTn>
                              </p:par>
                              <p:par>
                                <p:cTn id="32" presetID="9" presetClass="emph" presetSubtype="0" grpId="0" nodeType="withEffect">
                                  <p:stCondLst>
                                    <p:cond delay="0"/>
                                  </p:stCondLst>
                                  <p:childTnLst>
                                    <p:set>
                                      <p:cBhvr>
                                        <p:cTn id="33" dur="indefinite"/>
                                        <p:tgtEl>
                                          <p:spTgt spid="43"/>
                                        </p:tgtEl>
                                        <p:attrNameLst>
                                          <p:attrName>style.opacity</p:attrName>
                                        </p:attrNameLst>
                                      </p:cBhvr>
                                      <p:to>
                                        <p:strVal val="0.25"/>
                                      </p:to>
                                    </p:set>
                                    <p:animEffect filter="image" prLst="opacity: 0.25">
                                      <p:cBhvr rctx="IE">
                                        <p:cTn id="34" dur="indefinite"/>
                                        <p:tgtEl>
                                          <p:spTgt spid="43"/>
                                        </p:tgtEl>
                                      </p:cBhvr>
                                    </p:animEffect>
                                  </p:childTnLst>
                                </p:cTn>
                              </p:par>
                              <p:par>
                                <p:cTn id="35" presetID="9" presetClass="emph" presetSubtype="0" grpId="0" nodeType="withEffect">
                                  <p:stCondLst>
                                    <p:cond delay="0"/>
                                  </p:stCondLst>
                                  <p:childTnLst>
                                    <p:set>
                                      <p:cBhvr>
                                        <p:cTn id="36" dur="indefinite"/>
                                        <p:tgtEl>
                                          <p:spTgt spid="44"/>
                                        </p:tgtEl>
                                        <p:attrNameLst>
                                          <p:attrName>style.opacity</p:attrName>
                                        </p:attrNameLst>
                                      </p:cBhvr>
                                      <p:to>
                                        <p:strVal val="0.25"/>
                                      </p:to>
                                    </p:set>
                                    <p:animEffect filter="image" prLst="opacity: 0.25">
                                      <p:cBhvr rctx="IE">
                                        <p:cTn id="37" dur="indefinite"/>
                                        <p:tgtEl>
                                          <p:spTgt spid="44"/>
                                        </p:tgtEl>
                                      </p:cBhvr>
                                    </p:animEffect>
                                  </p:childTnLst>
                                </p:cTn>
                              </p:par>
                              <p:par>
                                <p:cTn id="38" presetID="9" presetClass="emph" presetSubtype="0" grpId="0" nodeType="withEffect">
                                  <p:stCondLst>
                                    <p:cond delay="0"/>
                                  </p:stCondLst>
                                  <p:childTnLst>
                                    <p:set>
                                      <p:cBhvr>
                                        <p:cTn id="39" dur="indefinite"/>
                                        <p:tgtEl>
                                          <p:spTgt spid="45"/>
                                        </p:tgtEl>
                                        <p:attrNameLst>
                                          <p:attrName>style.opacity</p:attrName>
                                        </p:attrNameLst>
                                      </p:cBhvr>
                                      <p:to>
                                        <p:strVal val="0.25"/>
                                      </p:to>
                                    </p:set>
                                    <p:animEffect filter="image" prLst="opacity: 0.25">
                                      <p:cBhvr rctx="IE">
                                        <p:cTn id="40" dur="indefinite"/>
                                        <p:tgtEl>
                                          <p:spTgt spid="45"/>
                                        </p:tgtEl>
                                      </p:cBhvr>
                                    </p:animEffect>
                                  </p:childTnLst>
                                </p:cTn>
                              </p:par>
                              <p:par>
                                <p:cTn id="41" presetID="9" presetClass="emph" presetSubtype="0" grpId="0" nodeType="withEffect">
                                  <p:stCondLst>
                                    <p:cond delay="0"/>
                                  </p:stCondLst>
                                  <p:childTnLst>
                                    <p:set>
                                      <p:cBhvr>
                                        <p:cTn id="42" dur="indefinite"/>
                                        <p:tgtEl>
                                          <p:spTgt spid="46"/>
                                        </p:tgtEl>
                                        <p:attrNameLst>
                                          <p:attrName>style.opacity</p:attrName>
                                        </p:attrNameLst>
                                      </p:cBhvr>
                                      <p:to>
                                        <p:strVal val="0.25"/>
                                      </p:to>
                                    </p:set>
                                    <p:animEffect filter="image" prLst="opacity: 0.25">
                                      <p:cBhvr rctx="IE">
                                        <p:cTn id="43" dur="indefinite"/>
                                        <p:tgtEl>
                                          <p:spTgt spid="46"/>
                                        </p:tgtEl>
                                      </p:cBhvr>
                                    </p:animEffect>
                                  </p:childTnLst>
                                </p:cTn>
                              </p:par>
                              <p:par>
                                <p:cTn id="44" presetID="9" presetClass="emph" presetSubtype="0" grpId="0" nodeType="withEffect">
                                  <p:stCondLst>
                                    <p:cond delay="0"/>
                                  </p:stCondLst>
                                  <p:childTnLst>
                                    <p:set>
                                      <p:cBhvr>
                                        <p:cTn id="45" dur="indefinite"/>
                                        <p:tgtEl>
                                          <p:spTgt spid="47"/>
                                        </p:tgtEl>
                                        <p:attrNameLst>
                                          <p:attrName>style.opacity</p:attrName>
                                        </p:attrNameLst>
                                      </p:cBhvr>
                                      <p:to>
                                        <p:strVal val="0.25"/>
                                      </p:to>
                                    </p:set>
                                    <p:animEffect filter="image" prLst="opacity: 0.25">
                                      <p:cBhvr rctx="IE">
                                        <p:cTn id="46" dur="indefinite"/>
                                        <p:tgtEl>
                                          <p:spTgt spid="4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sp>
        <p:nvSpPr>
          <p:cNvPr id="22" name="TextBox 21">
            <a:extLst>
              <a:ext uri="{FF2B5EF4-FFF2-40B4-BE49-F238E27FC236}">
                <a16:creationId xmlns:a16="http://schemas.microsoft.com/office/drawing/2014/main" id="{11B9D21E-3D31-49E1-888D-3C0A76219C1B}"/>
              </a:ext>
            </a:extLst>
          </p:cNvPr>
          <p:cNvSpPr txBox="1"/>
          <p:nvPr/>
        </p:nvSpPr>
        <p:spPr>
          <a:xfrm>
            <a:off x="503075" y="2006881"/>
            <a:ext cx="8560436" cy="2355517"/>
          </a:xfrm>
          <a:prstGeom prst="rect">
            <a:avLst/>
          </a:prstGeom>
          <a:noFill/>
        </p:spPr>
        <p:txBody>
          <a:bodyPr wrap="square">
            <a:spAutoFit/>
          </a:bodyPr>
          <a:lstStyle/>
          <a:p>
            <a:pPr marR="0" lvl="0" algn="l" defTabSz="457207" rtl="0" eaLnBrk="1" fontAlgn="auto" latinLnBrk="0" hangingPunct="1">
              <a:lnSpc>
                <a:spcPct val="80000"/>
              </a:lnSpc>
              <a:spcBef>
                <a:spcPts val="1000"/>
              </a:spcBef>
              <a:spcAft>
                <a:spcPts val="0"/>
              </a:spcAft>
              <a:buClr>
                <a:srgbClr val="1E5155">
                  <a:lumMod val="40000"/>
                  <a:lumOff val="60000"/>
                </a:srgbClr>
              </a:buClr>
              <a:buSzPct val="80000"/>
              <a:tabLst/>
              <a:defRPr/>
            </a:pPr>
            <a:r>
              <a:rPr lang="en-US" altLang="en-US" b="1" u="sng" dirty="0">
                <a:solidFill>
                  <a:schemeClr val="bg1"/>
                </a:solidFill>
                <a:latin typeface="Times New Roman" panose="02020603050405020304" pitchFamily="18" charset="0"/>
                <a:ea typeface="+mj-ea"/>
                <a:cs typeface="Times New Roman" panose="02020603050405020304" pitchFamily="18" charset="0"/>
              </a:rPr>
              <a:t>Sales Promotion: </a:t>
            </a:r>
            <a:r>
              <a:rPr kumimoji="0" lang="en-US" altLang="en-US"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Short-term incentives to encourage the purchase or sale of a product or service.</a:t>
            </a:r>
          </a:p>
          <a:p>
            <a:pPr marR="0" lvl="0" algn="l" defTabSz="457207" rtl="0" eaLnBrk="1" fontAlgn="auto" latinLnBrk="0" hangingPunct="1">
              <a:lnSpc>
                <a:spcPct val="80000"/>
              </a:lnSpc>
              <a:spcBef>
                <a:spcPts val="1000"/>
              </a:spcBef>
              <a:spcAft>
                <a:spcPts val="0"/>
              </a:spcAft>
              <a:buClr>
                <a:srgbClr val="1E5155">
                  <a:lumMod val="40000"/>
                  <a:lumOff val="60000"/>
                </a:srgbClr>
              </a:buClr>
              <a:buSzPct val="80000"/>
              <a:tabLst/>
              <a:defRPr/>
            </a:pPr>
            <a:endParaRPr lang="en-US" altLang="en-US" dirty="0">
              <a:solidFill>
                <a:schemeClr val="bg1"/>
              </a:solidFill>
              <a:latin typeface="Times New Roman" panose="02020603050405020304" pitchFamily="18" charset="0"/>
              <a:ea typeface="+mj-ea"/>
              <a:cs typeface="Times New Roman" panose="02020603050405020304" pitchFamily="18" charset="0"/>
            </a:endParaRPr>
          </a:p>
          <a:p>
            <a:pPr>
              <a:lnSpc>
                <a:spcPct val="90000"/>
              </a:lnSpc>
            </a:pPr>
            <a:r>
              <a:rPr lang="en-US" altLang="en-US" dirty="0">
                <a:solidFill>
                  <a:schemeClr val="bg1"/>
                </a:solidFill>
                <a:latin typeface="Times New Roman" panose="02020603050405020304" pitchFamily="18" charset="0"/>
                <a:cs typeface="Times New Roman" panose="02020603050405020304" pitchFamily="18" charset="0"/>
              </a:rPr>
              <a:t>Provides extra value or incentives to the – </a:t>
            </a:r>
          </a:p>
          <a:p>
            <a:pPr marL="742950" lvl="1" indent="-285750">
              <a:lnSpc>
                <a:spcPct val="90000"/>
              </a:lnSpc>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Sales force</a:t>
            </a:r>
          </a:p>
          <a:p>
            <a:pPr marL="742950" lvl="1" indent="-285750">
              <a:lnSpc>
                <a:spcPct val="90000"/>
              </a:lnSpc>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Ultimate consumer</a:t>
            </a:r>
          </a:p>
          <a:p>
            <a:pPr marL="742950" lvl="1" indent="-285750">
              <a:lnSpc>
                <a:spcPct val="90000"/>
              </a:lnSpc>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Retailers</a:t>
            </a:r>
          </a:p>
          <a:p>
            <a:pPr marR="0" lvl="0" algn="l" defTabSz="457207" rtl="0" eaLnBrk="1" fontAlgn="auto" latinLnBrk="0" hangingPunct="1">
              <a:lnSpc>
                <a:spcPct val="80000"/>
              </a:lnSpc>
              <a:spcBef>
                <a:spcPts val="1000"/>
              </a:spcBef>
              <a:spcAft>
                <a:spcPts val="0"/>
              </a:spcAft>
              <a:buClr>
                <a:srgbClr val="1E5155">
                  <a:lumMod val="40000"/>
                  <a:lumOff val="60000"/>
                </a:srgbClr>
              </a:buClr>
              <a:buSzPct val="80000"/>
              <a:tabLst/>
              <a:defRPr/>
            </a:pPr>
            <a:endParaRPr kumimoji="0" lang="en-US" altLang="en-US" sz="2800" b="0" i="0" u="none" strike="noStrike" kern="1200" cap="none" spc="0" normalizeH="0" baseline="0" noProof="0" dirty="0">
              <a:ln>
                <a:noFill/>
              </a:ln>
              <a:solidFill>
                <a:prstClr val="white"/>
              </a:solidFill>
              <a:effectLst/>
              <a:uLnTx/>
              <a:uFillTx/>
              <a:latin typeface="Calibri" panose="020F0502020204030204" pitchFamily="34" charset="0"/>
              <a:ea typeface="+mj-ea"/>
              <a:cs typeface="Calibri" panose="020F0502020204030204" pitchFamily="34" charset="0"/>
            </a:endParaRPr>
          </a:p>
        </p:txBody>
      </p:sp>
      <p:pic>
        <p:nvPicPr>
          <p:cNvPr id="23" name="Picture 7" descr="Starbucks: Ch. 18 Sales Promotion and Personal Selling">
            <a:extLst>
              <a:ext uri="{FF2B5EF4-FFF2-40B4-BE49-F238E27FC236}">
                <a16:creationId xmlns:a16="http://schemas.microsoft.com/office/drawing/2014/main" id="{22334AB3-27AF-46BE-8082-285F8327FB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4373" y="3184639"/>
            <a:ext cx="2684463" cy="198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9" descr="Order Domino&amp;#39;s Pizza Online. Select your favorite …erts/sides and get the  best deals/coupons online.">
            <a:extLst>
              <a:ext uri="{FF2B5EF4-FFF2-40B4-BE49-F238E27FC236}">
                <a16:creationId xmlns:a16="http://schemas.microsoft.com/office/drawing/2014/main" id="{10D56898-27C1-4D40-B5F3-B34E582137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6671" y="3595783"/>
            <a:ext cx="5399087"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529215D5-2295-003C-72F2-37E4A534C4C8}"/>
              </a:ext>
            </a:extLst>
          </p:cNvPr>
          <p:cNvSpPr txBox="1"/>
          <p:nvPr/>
        </p:nvSpPr>
        <p:spPr>
          <a:xfrm>
            <a:off x="465156" y="6378819"/>
            <a:ext cx="6117220" cy="369332"/>
          </a:xfrm>
          <a:prstGeom prst="rect">
            <a:avLst/>
          </a:prstGeom>
          <a:noFill/>
        </p:spPr>
        <p:txBody>
          <a:bodyPr wrap="square">
            <a:spAutoFit/>
          </a:bodyPr>
          <a:lstStyle/>
          <a:p>
            <a:r>
              <a:rPr lang="en-BD" dirty="0"/>
              <a:t>https://www.facebook.com/watch/?v=974532710308388</a:t>
            </a:r>
          </a:p>
        </p:txBody>
      </p:sp>
    </p:spTree>
    <p:extLst>
      <p:ext uri="{BB962C8B-B14F-4D97-AF65-F5344CB8AC3E}">
        <p14:creationId xmlns:p14="http://schemas.microsoft.com/office/powerpoint/2010/main" val="34686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6"/>
                                        </p:tgtEl>
                                        <p:attrNameLst>
                                          <p:attrName>style.opacity</p:attrName>
                                        </p:attrNameLst>
                                      </p:cBhvr>
                                      <p:to>
                                        <p:strVal val="0.25"/>
                                      </p:to>
                                    </p:set>
                                    <p:animEffect filter="image" prLst="opacity: 0.25">
                                      <p:cBhvr rctx="IE">
                                        <p:cTn id="7" dur="indefinite"/>
                                        <p:tgtEl>
                                          <p:spTgt spid="36"/>
                                        </p:tgtEl>
                                      </p:cBhvr>
                                    </p:animEffect>
                                  </p:childTnLst>
                                </p:cTn>
                              </p:par>
                              <p:par>
                                <p:cTn id="8" presetID="9" presetClass="emph" presetSubtype="0" grpId="0" nodeType="withEffect">
                                  <p:stCondLst>
                                    <p:cond delay="0"/>
                                  </p:stCondLst>
                                  <p:childTnLst>
                                    <p:set>
                                      <p:cBhvr>
                                        <p:cTn id="9" dur="indefinite"/>
                                        <p:tgtEl>
                                          <p:spTgt spid="37"/>
                                        </p:tgtEl>
                                        <p:attrNameLst>
                                          <p:attrName>style.opacity</p:attrName>
                                        </p:attrNameLst>
                                      </p:cBhvr>
                                      <p:to>
                                        <p:strVal val="0.25"/>
                                      </p:to>
                                    </p:set>
                                    <p:animEffect filter="image" prLst="opacity: 0.25">
                                      <p:cBhvr rctx="IE">
                                        <p:cTn id="10" dur="indefinite"/>
                                        <p:tgtEl>
                                          <p:spTgt spid="37"/>
                                        </p:tgtEl>
                                      </p:cBhvr>
                                    </p:animEffect>
                                  </p:childTnLst>
                                </p:cTn>
                              </p:par>
                              <p:par>
                                <p:cTn id="11" presetID="9" presetClass="emph" presetSubtype="0" grpId="0" nodeType="withEffect">
                                  <p:stCondLst>
                                    <p:cond delay="0"/>
                                  </p:stCondLst>
                                  <p:childTnLst>
                                    <p:set>
                                      <p:cBhvr>
                                        <p:cTn id="12" dur="indefinite"/>
                                        <p:tgtEl>
                                          <p:spTgt spid="38"/>
                                        </p:tgtEl>
                                        <p:attrNameLst>
                                          <p:attrName>style.opacity</p:attrName>
                                        </p:attrNameLst>
                                      </p:cBhvr>
                                      <p:to>
                                        <p:strVal val="0.25"/>
                                      </p:to>
                                    </p:set>
                                    <p:animEffect filter="image" prLst="opacity: 0.25">
                                      <p:cBhvr rctx="IE">
                                        <p:cTn id="13" dur="indefinite"/>
                                        <p:tgtEl>
                                          <p:spTgt spid="38"/>
                                        </p:tgtEl>
                                      </p:cBhvr>
                                    </p:animEffect>
                                  </p:childTnLst>
                                </p:cTn>
                              </p:par>
                              <p:par>
                                <p:cTn id="14" presetID="9" presetClass="emph" presetSubtype="0" grpId="0" nodeType="withEffect">
                                  <p:stCondLst>
                                    <p:cond delay="0"/>
                                  </p:stCondLst>
                                  <p:childTnLst>
                                    <p:set>
                                      <p:cBhvr>
                                        <p:cTn id="15" dur="indefinite"/>
                                        <p:tgtEl>
                                          <p:spTgt spid="39"/>
                                        </p:tgtEl>
                                        <p:attrNameLst>
                                          <p:attrName>style.opacity</p:attrName>
                                        </p:attrNameLst>
                                      </p:cBhvr>
                                      <p:to>
                                        <p:strVal val="0.25"/>
                                      </p:to>
                                    </p:set>
                                    <p:animEffect filter="image" prLst="opacity: 0.25">
                                      <p:cBhvr rctx="IE">
                                        <p:cTn id="16" dur="indefinite"/>
                                        <p:tgtEl>
                                          <p:spTgt spid="39"/>
                                        </p:tgtEl>
                                      </p:cBhvr>
                                    </p:animEffect>
                                  </p:childTnLst>
                                </p:cTn>
                              </p:par>
                              <p:par>
                                <p:cTn id="17" presetID="9" presetClass="emph" presetSubtype="0" grpId="0" nodeType="withEffect">
                                  <p:stCondLst>
                                    <p:cond delay="0"/>
                                  </p:stCondLst>
                                  <p:childTnLst>
                                    <p:set>
                                      <p:cBhvr>
                                        <p:cTn id="18" dur="indefinite"/>
                                        <p:tgtEl>
                                          <p:spTgt spid="40"/>
                                        </p:tgtEl>
                                        <p:attrNameLst>
                                          <p:attrName>style.opacity</p:attrName>
                                        </p:attrNameLst>
                                      </p:cBhvr>
                                      <p:to>
                                        <p:strVal val="0.25"/>
                                      </p:to>
                                    </p:set>
                                    <p:animEffect filter="image" prLst="opacity: 0.25">
                                      <p:cBhvr rctx="IE">
                                        <p:cTn id="19" dur="indefinite"/>
                                        <p:tgtEl>
                                          <p:spTgt spid="40"/>
                                        </p:tgtEl>
                                      </p:cBhvr>
                                    </p:animEffect>
                                  </p:childTnLst>
                                </p:cTn>
                              </p:par>
                              <p:par>
                                <p:cTn id="20" presetID="9" presetClass="emph" presetSubtype="0" grpId="0" nodeType="withEffect">
                                  <p:stCondLst>
                                    <p:cond delay="0"/>
                                  </p:stCondLst>
                                  <p:childTnLst>
                                    <p:set>
                                      <p:cBhvr>
                                        <p:cTn id="21" dur="indefinite"/>
                                        <p:tgtEl>
                                          <p:spTgt spid="41"/>
                                        </p:tgtEl>
                                        <p:attrNameLst>
                                          <p:attrName>style.opacity</p:attrName>
                                        </p:attrNameLst>
                                      </p:cBhvr>
                                      <p:to>
                                        <p:strVal val="0.25"/>
                                      </p:to>
                                    </p:set>
                                    <p:animEffect filter="image" prLst="opacity: 0.25">
                                      <p:cBhvr rctx="IE">
                                        <p:cTn id="22" dur="indefinite"/>
                                        <p:tgtEl>
                                          <p:spTgt spid="41"/>
                                        </p:tgtEl>
                                      </p:cBhvr>
                                    </p:animEffect>
                                  </p:childTnLst>
                                </p:cTn>
                              </p:par>
                              <p:par>
                                <p:cTn id="23" presetID="9" presetClass="emph" presetSubtype="0" grpId="0" nodeType="withEffect">
                                  <p:stCondLst>
                                    <p:cond delay="0"/>
                                  </p:stCondLst>
                                  <p:childTnLst>
                                    <p:set>
                                      <p:cBhvr>
                                        <p:cTn id="24" dur="indefinite"/>
                                        <p:tgtEl>
                                          <p:spTgt spid="42"/>
                                        </p:tgtEl>
                                        <p:attrNameLst>
                                          <p:attrName>style.opacity</p:attrName>
                                        </p:attrNameLst>
                                      </p:cBhvr>
                                      <p:to>
                                        <p:strVal val="0.25"/>
                                      </p:to>
                                    </p:set>
                                    <p:animEffect filter="image" prLst="opacity: 0.25">
                                      <p:cBhvr rctx="IE">
                                        <p:cTn id="25" dur="indefinite"/>
                                        <p:tgtEl>
                                          <p:spTgt spid="42"/>
                                        </p:tgtEl>
                                      </p:cBhvr>
                                    </p:animEffect>
                                  </p:childTnLst>
                                </p:cTn>
                              </p:par>
                              <p:par>
                                <p:cTn id="26" presetID="9" presetClass="emph" presetSubtype="0" grpId="0" nodeType="withEffect">
                                  <p:stCondLst>
                                    <p:cond delay="0"/>
                                  </p:stCondLst>
                                  <p:childTnLst>
                                    <p:set>
                                      <p:cBhvr>
                                        <p:cTn id="27" dur="indefinite"/>
                                        <p:tgtEl>
                                          <p:spTgt spid="43"/>
                                        </p:tgtEl>
                                        <p:attrNameLst>
                                          <p:attrName>style.opacity</p:attrName>
                                        </p:attrNameLst>
                                      </p:cBhvr>
                                      <p:to>
                                        <p:strVal val="0.25"/>
                                      </p:to>
                                    </p:set>
                                    <p:animEffect filter="image" prLst="opacity: 0.25">
                                      <p:cBhvr rctx="IE">
                                        <p:cTn id="28" dur="indefinite"/>
                                        <p:tgtEl>
                                          <p:spTgt spid="43"/>
                                        </p:tgtEl>
                                      </p:cBhvr>
                                    </p:animEffect>
                                  </p:childTnLst>
                                </p:cTn>
                              </p:par>
                              <p:par>
                                <p:cTn id="29" presetID="9" presetClass="emph" presetSubtype="0" grpId="0" nodeType="withEffect">
                                  <p:stCondLst>
                                    <p:cond delay="0"/>
                                  </p:stCondLst>
                                  <p:childTnLst>
                                    <p:set>
                                      <p:cBhvr>
                                        <p:cTn id="30" dur="indefinite"/>
                                        <p:tgtEl>
                                          <p:spTgt spid="44"/>
                                        </p:tgtEl>
                                        <p:attrNameLst>
                                          <p:attrName>style.opacity</p:attrName>
                                        </p:attrNameLst>
                                      </p:cBhvr>
                                      <p:to>
                                        <p:strVal val="0.25"/>
                                      </p:to>
                                    </p:set>
                                    <p:animEffect filter="image" prLst="opacity: 0.25">
                                      <p:cBhvr rctx="IE">
                                        <p:cTn id="31" dur="indefinite"/>
                                        <p:tgtEl>
                                          <p:spTgt spid="44"/>
                                        </p:tgtEl>
                                      </p:cBhvr>
                                    </p:animEffect>
                                  </p:childTnLst>
                                </p:cTn>
                              </p:par>
                              <p:par>
                                <p:cTn id="32" presetID="9" presetClass="emph" presetSubtype="0" grpId="0" nodeType="withEffect">
                                  <p:stCondLst>
                                    <p:cond delay="0"/>
                                  </p:stCondLst>
                                  <p:childTnLst>
                                    <p:set>
                                      <p:cBhvr>
                                        <p:cTn id="33" dur="indefinite"/>
                                        <p:tgtEl>
                                          <p:spTgt spid="45"/>
                                        </p:tgtEl>
                                        <p:attrNameLst>
                                          <p:attrName>style.opacity</p:attrName>
                                        </p:attrNameLst>
                                      </p:cBhvr>
                                      <p:to>
                                        <p:strVal val="0.25"/>
                                      </p:to>
                                    </p:set>
                                    <p:animEffect filter="image" prLst="opacity: 0.25">
                                      <p:cBhvr rctx="IE">
                                        <p:cTn id="34" dur="indefinite"/>
                                        <p:tgtEl>
                                          <p:spTgt spid="45"/>
                                        </p:tgtEl>
                                      </p:cBhvr>
                                    </p:animEffect>
                                  </p:childTnLst>
                                </p:cTn>
                              </p:par>
                              <p:par>
                                <p:cTn id="35" presetID="9" presetClass="emph" presetSubtype="0" grpId="0" nodeType="withEffect">
                                  <p:stCondLst>
                                    <p:cond delay="0"/>
                                  </p:stCondLst>
                                  <p:childTnLst>
                                    <p:set>
                                      <p:cBhvr>
                                        <p:cTn id="36" dur="indefinite"/>
                                        <p:tgtEl>
                                          <p:spTgt spid="46"/>
                                        </p:tgtEl>
                                        <p:attrNameLst>
                                          <p:attrName>style.opacity</p:attrName>
                                        </p:attrNameLst>
                                      </p:cBhvr>
                                      <p:to>
                                        <p:strVal val="0.25"/>
                                      </p:to>
                                    </p:set>
                                    <p:animEffect filter="image" prLst="opacity: 0.25">
                                      <p:cBhvr rctx="IE">
                                        <p:cTn id="37" dur="indefinite"/>
                                        <p:tgtEl>
                                          <p:spTgt spid="46"/>
                                        </p:tgtEl>
                                      </p:cBhvr>
                                    </p:animEffect>
                                  </p:childTnLst>
                                </p:cTn>
                              </p:par>
                              <p:par>
                                <p:cTn id="38" presetID="9" presetClass="emph" presetSubtype="0" grpId="0" nodeType="withEffect">
                                  <p:stCondLst>
                                    <p:cond delay="0"/>
                                  </p:stCondLst>
                                  <p:childTnLst>
                                    <p:set>
                                      <p:cBhvr>
                                        <p:cTn id="39" dur="indefinite"/>
                                        <p:tgtEl>
                                          <p:spTgt spid="47"/>
                                        </p:tgtEl>
                                        <p:attrNameLst>
                                          <p:attrName>style.opacity</p:attrName>
                                        </p:attrNameLst>
                                      </p:cBhvr>
                                      <p:to>
                                        <p:strVal val="0.25"/>
                                      </p:to>
                                    </p:set>
                                    <p:animEffect filter="image" prLst="opacity: 0.25">
                                      <p:cBhvr rctx="IE">
                                        <p:cTn id="40" dur="indefinite"/>
                                        <p:tgtEl>
                                          <p:spTgt spid="47"/>
                                        </p:tgtEl>
                                      </p:cBhvr>
                                    </p:animEffect>
                                  </p:childTnLst>
                                </p:cTn>
                              </p:par>
                              <p:par>
                                <p:cTn id="41" presetID="9" presetClass="emph" presetSubtype="0" grpId="0" nodeType="withEffect">
                                  <p:stCondLst>
                                    <p:cond delay="0"/>
                                  </p:stCondLst>
                                  <p:childTnLst>
                                    <p:set>
                                      <p:cBhvr>
                                        <p:cTn id="42" dur="indefinite"/>
                                        <p:tgtEl>
                                          <p:spTgt spid="33"/>
                                        </p:tgtEl>
                                        <p:attrNameLst>
                                          <p:attrName>style.opacity</p:attrName>
                                        </p:attrNameLst>
                                      </p:cBhvr>
                                      <p:to>
                                        <p:strVal val="0.25"/>
                                      </p:to>
                                    </p:set>
                                    <p:animEffect filter="image" prLst="opacity: 0.25">
                                      <p:cBhvr rctx="IE">
                                        <p:cTn id="43" dur="indefinite"/>
                                        <p:tgtEl>
                                          <p:spTgt spid="33"/>
                                        </p:tgtEl>
                                      </p:cBhvr>
                                    </p:animEffect>
                                  </p:childTnLst>
                                </p:cTn>
                              </p:par>
                              <p:par>
                                <p:cTn id="44" presetID="9" presetClass="emph" presetSubtype="0" grpId="0" nodeType="withEffect">
                                  <p:stCondLst>
                                    <p:cond delay="0"/>
                                  </p:stCondLst>
                                  <p:childTnLst>
                                    <p:set>
                                      <p:cBhvr>
                                        <p:cTn id="45" dur="indefinite"/>
                                        <p:tgtEl>
                                          <p:spTgt spid="32"/>
                                        </p:tgtEl>
                                        <p:attrNameLst>
                                          <p:attrName>style.opacity</p:attrName>
                                        </p:attrNameLst>
                                      </p:cBhvr>
                                      <p:to>
                                        <p:strVal val="0.25"/>
                                      </p:to>
                                    </p:set>
                                    <p:animEffect filter="image" prLst="opacity: 0.25">
                                      <p:cBhvr rctx="IE">
                                        <p:cTn id="46" dur="indefinite"/>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10"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itle 286">
            <a:extLst>
              <a:ext uri="{FF2B5EF4-FFF2-40B4-BE49-F238E27FC236}">
                <a16:creationId xmlns:a16="http://schemas.microsoft.com/office/drawing/2014/main" id="{AA3F3C1E-16A3-444E-AE1A-ED651AF8BD16}"/>
              </a:ext>
            </a:extLst>
          </p:cNvPr>
          <p:cNvSpPr>
            <a:spLocks noGrp="1"/>
          </p:cNvSpPr>
          <p:nvPr>
            <p:ph type="title"/>
          </p:nvPr>
        </p:nvSpPr>
        <p:spPr>
          <a:xfrm>
            <a:off x="252858" y="479181"/>
            <a:ext cx="8734274" cy="495544"/>
          </a:xfrm>
        </p:spPr>
        <p:txBody>
          <a:bodyPr/>
          <a:lstStyle/>
          <a:p>
            <a:r>
              <a:rPr lang="en-US" dirty="0">
                <a:latin typeface="Calibiri"/>
              </a:rPr>
              <a:t>IMC – Different types of promotional tools</a:t>
            </a:r>
          </a:p>
        </p:txBody>
      </p:sp>
      <p:sp>
        <p:nvSpPr>
          <p:cNvPr id="2" name="Rectangle 1">
            <a:extLst>
              <a:ext uri="{FF2B5EF4-FFF2-40B4-BE49-F238E27FC236}">
                <a16:creationId xmlns:a16="http://schemas.microsoft.com/office/drawing/2014/main" id="{831A3DCC-77B4-4845-9F17-4B9BD207F7F2}"/>
              </a:ext>
            </a:extLst>
          </p:cNvPr>
          <p:cNvSpPr/>
          <p:nvPr/>
        </p:nvSpPr>
        <p:spPr>
          <a:xfrm>
            <a:off x="10029863" y="296091"/>
            <a:ext cx="2048926" cy="818567"/>
          </a:xfrm>
          <a:prstGeom prst="rect">
            <a:avLst/>
          </a:prstGeom>
          <a:solidFill>
            <a:srgbClr val="0E2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a:extLst>
              <a:ext uri="{FF2B5EF4-FFF2-40B4-BE49-F238E27FC236}">
                <a16:creationId xmlns:a16="http://schemas.microsoft.com/office/drawing/2014/main" id="{09AEB0DD-6B14-41AF-AF00-87C05CE9670F}"/>
              </a:ext>
            </a:extLst>
          </p:cNvPr>
          <p:cNvSpPr/>
          <p:nvPr/>
        </p:nvSpPr>
        <p:spPr bwMode="auto">
          <a:xfrm rot="10800000">
            <a:off x="130629" y="1114658"/>
            <a:ext cx="1323712"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3" name="Rectangle: Top Corners Rounded 32">
            <a:extLst>
              <a:ext uri="{FF2B5EF4-FFF2-40B4-BE49-F238E27FC236}">
                <a16:creationId xmlns:a16="http://schemas.microsoft.com/office/drawing/2014/main" id="{09575CFA-6965-4C39-87C9-3032108EA265}"/>
              </a:ext>
            </a:extLst>
          </p:cNvPr>
          <p:cNvSpPr/>
          <p:nvPr/>
        </p:nvSpPr>
        <p:spPr>
          <a:xfrm>
            <a:off x="130630" y="1114661"/>
            <a:ext cx="1323712"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Advertising</a:t>
            </a:r>
          </a:p>
        </p:txBody>
      </p:sp>
      <p:sp>
        <p:nvSpPr>
          <p:cNvPr id="34" name="Rectangle: Rounded Corners 33">
            <a:extLst>
              <a:ext uri="{FF2B5EF4-FFF2-40B4-BE49-F238E27FC236}">
                <a16:creationId xmlns:a16="http://schemas.microsoft.com/office/drawing/2014/main" id="{2A748D36-9E4E-47A5-BFA3-D2F829A524F3}"/>
              </a:ext>
            </a:extLst>
          </p:cNvPr>
          <p:cNvSpPr/>
          <p:nvPr/>
        </p:nvSpPr>
        <p:spPr bwMode="auto">
          <a:xfrm rot="10800000">
            <a:off x="165493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5" name="Rectangle: Top Corners Rounded 34">
            <a:extLst>
              <a:ext uri="{FF2B5EF4-FFF2-40B4-BE49-F238E27FC236}">
                <a16:creationId xmlns:a16="http://schemas.microsoft.com/office/drawing/2014/main" id="{D59EC22A-6FFB-437B-9363-592013F9FBE7}"/>
              </a:ext>
            </a:extLst>
          </p:cNvPr>
          <p:cNvSpPr/>
          <p:nvPr/>
        </p:nvSpPr>
        <p:spPr>
          <a:xfrm>
            <a:off x="165493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Sales Promotion</a:t>
            </a:r>
          </a:p>
        </p:txBody>
      </p:sp>
      <p:sp>
        <p:nvSpPr>
          <p:cNvPr id="36" name="Rectangle: Rounded Corners 35">
            <a:extLst>
              <a:ext uri="{FF2B5EF4-FFF2-40B4-BE49-F238E27FC236}">
                <a16:creationId xmlns:a16="http://schemas.microsoft.com/office/drawing/2014/main" id="{AC6430BE-1E6D-46F2-BE05-7705FD5E6804}"/>
              </a:ext>
            </a:extLst>
          </p:cNvPr>
          <p:cNvSpPr/>
          <p:nvPr/>
        </p:nvSpPr>
        <p:spPr bwMode="auto">
          <a:xfrm rot="10800000">
            <a:off x="3117977"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7" name="Rectangle: Top Corners Rounded 36">
            <a:extLst>
              <a:ext uri="{FF2B5EF4-FFF2-40B4-BE49-F238E27FC236}">
                <a16:creationId xmlns:a16="http://schemas.microsoft.com/office/drawing/2014/main" id="{DB218CFE-3D20-435D-8B16-2A8C05FD7492}"/>
              </a:ext>
            </a:extLst>
          </p:cNvPr>
          <p:cNvSpPr/>
          <p:nvPr/>
        </p:nvSpPr>
        <p:spPr>
          <a:xfrm>
            <a:off x="3117979"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Personal </a:t>
            </a:r>
            <a:r>
              <a:rPr kumimoji="0" lang="en-US" sz="1800" b="0" i="0" u="none" strike="noStrike" kern="1200" cap="none" spc="0" normalizeH="0" baseline="0" noProof="0" dirty="0" err="1">
                <a:ln>
                  <a:noFill/>
                </a:ln>
                <a:solidFill>
                  <a:srgbClr val="D8CA98"/>
                </a:solidFill>
                <a:effectLst/>
                <a:uLnTx/>
                <a:uFillTx/>
                <a:latin typeface="Calibiri"/>
                <a:ea typeface="+mn-ea"/>
                <a:cs typeface="+mn-cs"/>
              </a:rPr>
              <a:t>Selli</a:t>
            </a:r>
            <a:r>
              <a:rPr lang="en-US" dirty="0">
                <a:solidFill>
                  <a:srgbClr val="D8CA98"/>
                </a:solidFill>
                <a:latin typeface="Calibiri"/>
              </a:rPr>
              <a:t>ng</a:t>
            </a:r>
            <a:endParaRPr kumimoji="0" lang="en-US" sz="1800" b="0" i="0" u="none" strike="noStrike" kern="1200" cap="none" spc="0" normalizeH="0" baseline="0" noProof="0" dirty="0">
              <a:ln>
                <a:noFill/>
              </a:ln>
              <a:solidFill>
                <a:srgbClr val="D8CA98"/>
              </a:solidFill>
              <a:effectLst/>
              <a:uLnTx/>
              <a:uFillTx/>
              <a:latin typeface="Calibiri"/>
              <a:ea typeface="+mn-ea"/>
              <a:cs typeface="+mn-cs"/>
            </a:endParaRPr>
          </a:p>
        </p:txBody>
      </p:sp>
      <p:sp>
        <p:nvSpPr>
          <p:cNvPr id="38" name="Rectangle: Rounded Corners 37">
            <a:extLst>
              <a:ext uri="{FF2B5EF4-FFF2-40B4-BE49-F238E27FC236}">
                <a16:creationId xmlns:a16="http://schemas.microsoft.com/office/drawing/2014/main" id="{D3CF1842-4560-4374-9121-1543ECB36B2A}"/>
              </a:ext>
            </a:extLst>
          </p:cNvPr>
          <p:cNvSpPr/>
          <p:nvPr/>
        </p:nvSpPr>
        <p:spPr bwMode="auto">
          <a:xfrm rot="10800000">
            <a:off x="4581016"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39" name="Rectangle: Top Corners Rounded 38">
            <a:extLst>
              <a:ext uri="{FF2B5EF4-FFF2-40B4-BE49-F238E27FC236}">
                <a16:creationId xmlns:a16="http://schemas.microsoft.com/office/drawing/2014/main" id="{D69455B2-3833-4DF2-9977-78A568B3D559}"/>
              </a:ext>
            </a:extLst>
          </p:cNvPr>
          <p:cNvSpPr/>
          <p:nvPr/>
        </p:nvSpPr>
        <p:spPr>
          <a:xfrm>
            <a:off x="4581018"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Direct marketing</a:t>
            </a:r>
          </a:p>
        </p:txBody>
      </p:sp>
      <p:sp>
        <p:nvSpPr>
          <p:cNvPr id="40" name="Rectangle: Rounded Corners 39">
            <a:extLst>
              <a:ext uri="{FF2B5EF4-FFF2-40B4-BE49-F238E27FC236}">
                <a16:creationId xmlns:a16="http://schemas.microsoft.com/office/drawing/2014/main" id="{F4A39887-8E24-4ACD-812F-EF61A6835BC2}"/>
              </a:ext>
            </a:extLst>
          </p:cNvPr>
          <p:cNvSpPr/>
          <p:nvPr/>
        </p:nvSpPr>
        <p:spPr bwMode="auto">
          <a:xfrm rot="10800000">
            <a:off x="6044054"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1" name="Rectangle: Top Corners Rounded 40">
            <a:extLst>
              <a:ext uri="{FF2B5EF4-FFF2-40B4-BE49-F238E27FC236}">
                <a16:creationId xmlns:a16="http://schemas.microsoft.com/office/drawing/2014/main" id="{D8BA5872-87E7-4EAD-AFF3-72BD794A9714}"/>
              </a:ext>
            </a:extLst>
          </p:cNvPr>
          <p:cNvSpPr/>
          <p:nvPr/>
        </p:nvSpPr>
        <p:spPr>
          <a:xfrm>
            <a:off x="6044056"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Mobile Marketing </a:t>
            </a:r>
          </a:p>
        </p:txBody>
      </p:sp>
      <p:sp>
        <p:nvSpPr>
          <p:cNvPr id="42" name="Rectangle: Rounded Corners 41">
            <a:extLst>
              <a:ext uri="{FF2B5EF4-FFF2-40B4-BE49-F238E27FC236}">
                <a16:creationId xmlns:a16="http://schemas.microsoft.com/office/drawing/2014/main" id="{BA83F7EA-AF98-4A94-B0D2-D918C96E9650}"/>
              </a:ext>
            </a:extLst>
          </p:cNvPr>
          <p:cNvSpPr/>
          <p:nvPr/>
        </p:nvSpPr>
        <p:spPr bwMode="auto">
          <a:xfrm rot="10800000">
            <a:off x="7463127" y="1114658"/>
            <a:ext cx="1463044"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3" name="Rectangle: Top Corners Rounded 42">
            <a:extLst>
              <a:ext uri="{FF2B5EF4-FFF2-40B4-BE49-F238E27FC236}">
                <a16:creationId xmlns:a16="http://schemas.microsoft.com/office/drawing/2014/main" id="{8ADC6E74-7F1F-4236-B620-BA319D153A00}"/>
              </a:ext>
            </a:extLst>
          </p:cNvPr>
          <p:cNvSpPr/>
          <p:nvPr/>
        </p:nvSpPr>
        <p:spPr>
          <a:xfrm>
            <a:off x="7463128" y="1114661"/>
            <a:ext cx="1463044"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Social Media Marketing</a:t>
            </a:r>
          </a:p>
        </p:txBody>
      </p:sp>
      <p:sp>
        <p:nvSpPr>
          <p:cNvPr id="44" name="Rectangle: Rounded Corners 43">
            <a:extLst>
              <a:ext uri="{FF2B5EF4-FFF2-40B4-BE49-F238E27FC236}">
                <a16:creationId xmlns:a16="http://schemas.microsoft.com/office/drawing/2014/main" id="{3414EA0E-6EEF-40D9-8D15-E4AF98E57461}"/>
              </a:ext>
            </a:extLst>
          </p:cNvPr>
          <p:cNvSpPr/>
          <p:nvPr/>
        </p:nvSpPr>
        <p:spPr bwMode="auto">
          <a:xfrm rot="10800000">
            <a:off x="9063511" y="1114659"/>
            <a:ext cx="1262443"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5" name="Rectangle: Top Corners Rounded 44">
            <a:extLst>
              <a:ext uri="{FF2B5EF4-FFF2-40B4-BE49-F238E27FC236}">
                <a16:creationId xmlns:a16="http://schemas.microsoft.com/office/drawing/2014/main" id="{201981C5-A924-4303-9833-8ED1E7889354}"/>
              </a:ext>
            </a:extLst>
          </p:cNvPr>
          <p:cNvSpPr/>
          <p:nvPr/>
        </p:nvSpPr>
        <p:spPr>
          <a:xfrm>
            <a:off x="9063513" y="1114661"/>
            <a:ext cx="1262443"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Public Relations</a:t>
            </a:r>
          </a:p>
        </p:txBody>
      </p:sp>
      <p:sp>
        <p:nvSpPr>
          <p:cNvPr id="46" name="Rectangle: Rounded Corners 45">
            <a:extLst>
              <a:ext uri="{FF2B5EF4-FFF2-40B4-BE49-F238E27FC236}">
                <a16:creationId xmlns:a16="http://schemas.microsoft.com/office/drawing/2014/main" id="{B95AB684-CF7D-4AB3-BC4B-63A78208F89E}"/>
              </a:ext>
            </a:extLst>
          </p:cNvPr>
          <p:cNvSpPr/>
          <p:nvPr/>
        </p:nvSpPr>
        <p:spPr bwMode="auto">
          <a:xfrm rot="10800000">
            <a:off x="10526547" y="1114658"/>
            <a:ext cx="1445015" cy="740268"/>
          </a:xfrm>
          <a:prstGeom prst="roundRect">
            <a:avLst>
              <a:gd name="adj" fmla="val 4550"/>
            </a:avLst>
          </a:prstGeom>
          <a:solidFill>
            <a:srgbClr val="004F9F">
              <a:lumMod val="75000"/>
              <a:alpha val="80000"/>
            </a:srgbClr>
          </a:solidFill>
          <a:ln w="28575" cap="flat" cmpd="sng" algn="ctr">
            <a:gradFill flip="none" rotWithShape="1">
              <a:gsLst>
                <a:gs pos="0">
                  <a:srgbClr val="FBBA00">
                    <a:lumMod val="40000"/>
                    <a:lumOff val="60000"/>
                  </a:srgbClr>
                </a:gs>
                <a:gs pos="0">
                  <a:srgbClr val="00B1EB">
                    <a:lumMod val="60000"/>
                    <a:lumOff val="40000"/>
                  </a:srgbClr>
                </a:gs>
                <a:gs pos="50000">
                  <a:srgbClr val="00B1EB">
                    <a:lumMod val="60000"/>
                    <a:lumOff val="40000"/>
                  </a:srgbClr>
                </a:gs>
                <a:gs pos="100000">
                  <a:srgbClr val="00B1EB">
                    <a:lumMod val="50000"/>
                  </a:srgbClr>
                </a:gs>
              </a:gsLst>
              <a:path path="circle">
                <a:fillToRect l="50000" t="130000" r="50000" b="-30000"/>
              </a:path>
              <a:tileRect/>
            </a:gra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002277"/>
              </a:solidFill>
              <a:effectLst/>
              <a:uLnTx/>
              <a:uFillTx/>
              <a:latin typeface="Arial"/>
              <a:ea typeface="+mn-ea"/>
              <a:cs typeface="+mn-cs"/>
            </a:endParaRPr>
          </a:p>
        </p:txBody>
      </p:sp>
      <p:sp>
        <p:nvSpPr>
          <p:cNvPr id="47" name="Rectangle: Top Corners Rounded 46">
            <a:extLst>
              <a:ext uri="{FF2B5EF4-FFF2-40B4-BE49-F238E27FC236}">
                <a16:creationId xmlns:a16="http://schemas.microsoft.com/office/drawing/2014/main" id="{464EC98E-4335-4B49-9383-551C66EA1A77}"/>
              </a:ext>
            </a:extLst>
          </p:cNvPr>
          <p:cNvSpPr/>
          <p:nvPr/>
        </p:nvSpPr>
        <p:spPr>
          <a:xfrm>
            <a:off x="10526550" y="1114661"/>
            <a:ext cx="1445015" cy="666813"/>
          </a:xfrm>
          <a:prstGeom prst="round2SameRect">
            <a:avLst>
              <a:gd name="adj1" fmla="val 17052"/>
              <a:gd name="adj2" fmla="val 0"/>
            </a:avLst>
          </a:prstGeom>
          <a:solidFill>
            <a:srgbClr val="020711"/>
          </a:solidFill>
          <a:ln>
            <a:noFill/>
          </a:ln>
          <a:effectLst>
            <a:glow rad="114300">
              <a:schemeClr val="accent2">
                <a:satMod val="175000"/>
                <a:alpha val="40000"/>
              </a:schemeClr>
            </a:glow>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8CA98"/>
                </a:solidFill>
                <a:effectLst/>
                <a:uLnTx/>
                <a:uFillTx/>
                <a:latin typeface="Calibiri"/>
                <a:ea typeface="+mn-ea"/>
                <a:cs typeface="+mn-cs"/>
              </a:rPr>
              <a:t>Sponsorship</a:t>
            </a:r>
          </a:p>
        </p:txBody>
      </p:sp>
      <p:sp>
        <p:nvSpPr>
          <p:cNvPr id="25" name="TextBox 24">
            <a:extLst>
              <a:ext uri="{FF2B5EF4-FFF2-40B4-BE49-F238E27FC236}">
                <a16:creationId xmlns:a16="http://schemas.microsoft.com/office/drawing/2014/main" id="{BF0010B6-1D00-4F69-8BDC-C149B52799F8}"/>
              </a:ext>
            </a:extLst>
          </p:cNvPr>
          <p:cNvSpPr txBox="1"/>
          <p:nvPr/>
        </p:nvSpPr>
        <p:spPr>
          <a:xfrm>
            <a:off x="518658" y="2293341"/>
            <a:ext cx="9511205" cy="1948226"/>
          </a:xfrm>
          <a:prstGeom prst="rect">
            <a:avLst/>
          </a:prstGeom>
          <a:noFill/>
        </p:spPr>
        <p:txBody>
          <a:bodyPr wrap="square">
            <a:spAutoFit/>
          </a:bodyPr>
          <a:lstStyle/>
          <a:p>
            <a:pPr algn="ctr"/>
            <a:r>
              <a:rPr kumimoji="0" lang="en-US" altLang="en-US" b="1" i="0" u="sng"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Personal Selling: </a:t>
            </a:r>
            <a:r>
              <a:rPr kumimoji="0" lang="en-US" altLang="en-US"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Personal presentation by the firm’s sales force for the purpose of making sales and building customer relationship.</a:t>
            </a:r>
          </a:p>
          <a:p>
            <a:pPr marL="285750" indent="-285750">
              <a:lnSpc>
                <a:spcPct val="90000"/>
              </a:lnSpc>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Sales presentations</a:t>
            </a:r>
          </a:p>
          <a:p>
            <a:pPr marL="285750" indent="-285750">
              <a:lnSpc>
                <a:spcPct val="90000"/>
              </a:lnSpc>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Trade shows</a:t>
            </a:r>
          </a:p>
          <a:p>
            <a:pPr marL="285750" indent="-285750">
              <a:lnSpc>
                <a:spcPct val="90000"/>
              </a:lnSpc>
              <a:buFont typeface="Arial" panose="020B0604020202020204" pitchFamily="34" charset="0"/>
              <a:buChar char="•"/>
            </a:pPr>
            <a:r>
              <a:rPr lang="en-US" altLang="en-US" dirty="0">
                <a:solidFill>
                  <a:schemeClr val="bg1"/>
                </a:solidFill>
                <a:latin typeface="Times New Roman" panose="02020603050405020304" pitchFamily="18" charset="0"/>
                <a:cs typeface="Times New Roman" panose="02020603050405020304" pitchFamily="18" charset="0"/>
              </a:rPr>
              <a:t>Incentive programs</a:t>
            </a:r>
          </a:p>
          <a:p>
            <a:pPr algn="ctr"/>
            <a:endParaRPr lang="en-US" sz="3600" dirty="0">
              <a:latin typeface="Calibri" panose="020F0502020204030204" pitchFamily="34" charset="0"/>
              <a:cs typeface="Calibri" panose="020F0502020204030204" pitchFamily="34" charset="0"/>
            </a:endParaRPr>
          </a:p>
        </p:txBody>
      </p:sp>
      <p:pic>
        <p:nvPicPr>
          <p:cNvPr id="26" name="Picture 15" descr="What You Can Learn from Coca-Cola&amp;#39;s Marketing Strategy | Merca2.0">
            <a:extLst>
              <a:ext uri="{FF2B5EF4-FFF2-40B4-BE49-F238E27FC236}">
                <a16:creationId xmlns:a16="http://schemas.microsoft.com/office/drawing/2014/main" id="{9ACA9B79-0BDF-4435-BBA6-0C6B754602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3938" y="4069080"/>
            <a:ext cx="3580799" cy="23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F1DE4D78-CFDC-D575-B3F4-D4DB5FAAE0CD}"/>
              </a:ext>
            </a:extLst>
          </p:cNvPr>
          <p:cNvSpPr txBox="1"/>
          <p:nvPr/>
        </p:nvSpPr>
        <p:spPr>
          <a:xfrm>
            <a:off x="975167" y="4384102"/>
            <a:ext cx="6117220" cy="369332"/>
          </a:xfrm>
          <a:prstGeom prst="rect">
            <a:avLst/>
          </a:prstGeom>
          <a:noFill/>
        </p:spPr>
        <p:txBody>
          <a:bodyPr wrap="square">
            <a:spAutoFit/>
          </a:bodyPr>
          <a:lstStyle/>
          <a:p>
            <a:r>
              <a:rPr lang="en-BD" dirty="0"/>
              <a:t>https://youtu.be/XhMVWzVXNNk?si=tw1r7qLdsY9MBnRE</a:t>
            </a:r>
          </a:p>
        </p:txBody>
      </p:sp>
    </p:spTree>
    <p:extLst>
      <p:ext uri="{BB962C8B-B14F-4D97-AF65-F5344CB8AC3E}">
        <p14:creationId xmlns:p14="http://schemas.microsoft.com/office/powerpoint/2010/main" val="71309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p:cTn id="6" dur="indefinite"/>
                                        <p:tgtEl>
                                          <p:spTgt spid="38"/>
                                        </p:tgtEl>
                                        <p:attrNameLst>
                                          <p:attrName>style.opacity</p:attrName>
                                        </p:attrNameLst>
                                      </p:cBhvr>
                                      <p:to>
                                        <p:strVal val="0.25"/>
                                      </p:to>
                                    </p:set>
                                    <p:animEffect filter="image" prLst="opacity: 0.25">
                                      <p:cBhvr rctx="IE">
                                        <p:cTn id="7" dur="indefinite"/>
                                        <p:tgtEl>
                                          <p:spTgt spid="38"/>
                                        </p:tgtEl>
                                      </p:cBhvr>
                                    </p:animEffect>
                                  </p:childTnLst>
                                </p:cTn>
                              </p:par>
                              <p:par>
                                <p:cTn id="8" presetID="9" presetClass="emph" presetSubtype="0" grpId="0" nodeType="withEffect">
                                  <p:stCondLst>
                                    <p:cond delay="0"/>
                                  </p:stCondLst>
                                  <p:childTnLst>
                                    <p:set>
                                      <p:cBhvr>
                                        <p:cTn id="9" dur="indefinite"/>
                                        <p:tgtEl>
                                          <p:spTgt spid="39"/>
                                        </p:tgtEl>
                                        <p:attrNameLst>
                                          <p:attrName>style.opacity</p:attrName>
                                        </p:attrNameLst>
                                      </p:cBhvr>
                                      <p:to>
                                        <p:strVal val="0.25"/>
                                      </p:to>
                                    </p:set>
                                    <p:animEffect filter="image" prLst="opacity: 0.25">
                                      <p:cBhvr rctx="IE">
                                        <p:cTn id="10" dur="indefinite"/>
                                        <p:tgtEl>
                                          <p:spTgt spid="39"/>
                                        </p:tgtEl>
                                      </p:cBhvr>
                                    </p:animEffect>
                                  </p:childTnLst>
                                </p:cTn>
                              </p:par>
                              <p:par>
                                <p:cTn id="11" presetID="9" presetClass="emph" presetSubtype="0" grpId="0" nodeType="withEffect">
                                  <p:stCondLst>
                                    <p:cond delay="0"/>
                                  </p:stCondLst>
                                  <p:childTnLst>
                                    <p:set>
                                      <p:cBhvr>
                                        <p:cTn id="12" dur="indefinite"/>
                                        <p:tgtEl>
                                          <p:spTgt spid="40"/>
                                        </p:tgtEl>
                                        <p:attrNameLst>
                                          <p:attrName>style.opacity</p:attrName>
                                        </p:attrNameLst>
                                      </p:cBhvr>
                                      <p:to>
                                        <p:strVal val="0.25"/>
                                      </p:to>
                                    </p:set>
                                    <p:animEffect filter="image" prLst="opacity: 0.25">
                                      <p:cBhvr rctx="IE">
                                        <p:cTn id="13" dur="indefinite"/>
                                        <p:tgtEl>
                                          <p:spTgt spid="40"/>
                                        </p:tgtEl>
                                      </p:cBhvr>
                                    </p:animEffect>
                                  </p:childTnLst>
                                </p:cTn>
                              </p:par>
                              <p:par>
                                <p:cTn id="14" presetID="9" presetClass="emph" presetSubtype="0" grpId="0" nodeType="withEffect">
                                  <p:stCondLst>
                                    <p:cond delay="0"/>
                                  </p:stCondLst>
                                  <p:childTnLst>
                                    <p:set>
                                      <p:cBhvr>
                                        <p:cTn id="15" dur="indefinite"/>
                                        <p:tgtEl>
                                          <p:spTgt spid="41"/>
                                        </p:tgtEl>
                                        <p:attrNameLst>
                                          <p:attrName>style.opacity</p:attrName>
                                        </p:attrNameLst>
                                      </p:cBhvr>
                                      <p:to>
                                        <p:strVal val="0.25"/>
                                      </p:to>
                                    </p:set>
                                    <p:animEffect filter="image" prLst="opacity: 0.25">
                                      <p:cBhvr rctx="IE">
                                        <p:cTn id="16" dur="indefinite"/>
                                        <p:tgtEl>
                                          <p:spTgt spid="41"/>
                                        </p:tgtEl>
                                      </p:cBhvr>
                                    </p:animEffect>
                                  </p:childTnLst>
                                </p:cTn>
                              </p:par>
                              <p:par>
                                <p:cTn id="17" presetID="9" presetClass="emph" presetSubtype="0" grpId="0" nodeType="withEffect">
                                  <p:stCondLst>
                                    <p:cond delay="0"/>
                                  </p:stCondLst>
                                  <p:childTnLst>
                                    <p:set>
                                      <p:cBhvr>
                                        <p:cTn id="18" dur="indefinite"/>
                                        <p:tgtEl>
                                          <p:spTgt spid="42"/>
                                        </p:tgtEl>
                                        <p:attrNameLst>
                                          <p:attrName>style.opacity</p:attrName>
                                        </p:attrNameLst>
                                      </p:cBhvr>
                                      <p:to>
                                        <p:strVal val="0.25"/>
                                      </p:to>
                                    </p:set>
                                    <p:animEffect filter="image" prLst="opacity: 0.25">
                                      <p:cBhvr rctx="IE">
                                        <p:cTn id="19" dur="indefinite"/>
                                        <p:tgtEl>
                                          <p:spTgt spid="42"/>
                                        </p:tgtEl>
                                      </p:cBhvr>
                                    </p:animEffect>
                                  </p:childTnLst>
                                </p:cTn>
                              </p:par>
                              <p:par>
                                <p:cTn id="20" presetID="9" presetClass="emph" presetSubtype="0" grpId="0" nodeType="withEffect">
                                  <p:stCondLst>
                                    <p:cond delay="0"/>
                                  </p:stCondLst>
                                  <p:childTnLst>
                                    <p:set>
                                      <p:cBhvr>
                                        <p:cTn id="21" dur="indefinite"/>
                                        <p:tgtEl>
                                          <p:spTgt spid="43"/>
                                        </p:tgtEl>
                                        <p:attrNameLst>
                                          <p:attrName>style.opacity</p:attrName>
                                        </p:attrNameLst>
                                      </p:cBhvr>
                                      <p:to>
                                        <p:strVal val="0.25"/>
                                      </p:to>
                                    </p:set>
                                    <p:animEffect filter="image" prLst="opacity: 0.25">
                                      <p:cBhvr rctx="IE">
                                        <p:cTn id="22" dur="indefinite"/>
                                        <p:tgtEl>
                                          <p:spTgt spid="43"/>
                                        </p:tgtEl>
                                      </p:cBhvr>
                                    </p:animEffect>
                                  </p:childTnLst>
                                </p:cTn>
                              </p:par>
                              <p:par>
                                <p:cTn id="23" presetID="9" presetClass="emph" presetSubtype="0" grpId="0" nodeType="withEffect">
                                  <p:stCondLst>
                                    <p:cond delay="0"/>
                                  </p:stCondLst>
                                  <p:childTnLst>
                                    <p:set>
                                      <p:cBhvr>
                                        <p:cTn id="24" dur="indefinite"/>
                                        <p:tgtEl>
                                          <p:spTgt spid="44"/>
                                        </p:tgtEl>
                                        <p:attrNameLst>
                                          <p:attrName>style.opacity</p:attrName>
                                        </p:attrNameLst>
                                      </p:cBhvr>
                                      <p:to>
                                        <p:strVal val="0.25"/>
                                      </p:to>
                                    </p:set>
                                    <p:animEffect filter="image" prLst="opacity: 0.25">
                                      <p:cBhvr rctx="IE">
                                        <p:cTn id="25" dur="indefinite"/>
                                        <p:tgtEl>
                                          <p:spTgt spid="44"/>
                                        </p:tgtEl>
                                      </p:cBhvr>
                                    </p:animEffect>
                                  </p:childTnLst>
                                </p:cTn>
                              </p:par>
                              <p:par>
                                <p:cTn id="26" presetID="9" presetClass="emph" presetSubtype="0" grpId="0" nodeType="withEffect">
                                  <p:stCondLst>
                                    <p:cond delay="0"/>
                                  </p:stCondLst>
                                  <p:childTnLst>
                                    <p:set>
                                      <p:cBhvr>
                                        <p:cTn id="27" dur="indefinite"/>
                                        <p:tgtEl>
                                          <p:spTgt spid="45"/>
                                        </p:tgtEl>
                                        <p:attrNameLst>
                                          <p:attrName>style.opacity</p:attrName>
                                        </p:attrNameLst>
                                      </p:cBhvr>
                                      <p:to>
                                        <p:strVal val="0.25"/>
                                      </p:to>
                                    </p:set>
                                    <p:animEffect filter="image" prLst="opacity: 0.25">
                                      <p:cBhvr rctx="IE">
                                        <p:cTn id="28" dur="indefinite"/>
                                        <p:tgtEl>
                                          <p:spTgt spid="45"/>
                                        </p:tgtEl>
                                      </p:cBhvr>
                                    </p:animEffect>
                                  </p:childTnLst>
                                </p:cTn>
                              </p:par>
                              <p:par>
                                <p:cTn id="29" presetID="9" presetClass="emph" presetSubtype="0" grpId="0" nodeType="withEffect">
                                  <p:stCondLst>
                                    <p:cond delay="0"/>
                                  </p:stCondLst>
                                  <p:childTnLst>
                                    <p:set>
                                      <p:cBhvr>
                                        <p:cTn id="30" dur="indefinite"/>
                                        <p:tgtEl>
                                          <p:spTgt spid="46"/>
                                        </p:tgtEl>
                                        <p:attrNameLst>
                                          <p:attrName>style.opacity</p:attrName>
                                        </p:attrNameLst>
                                      </p:cBhvr>
                                      <p:to>
                                        <p:strVal val="0.25"/>
                                      </p:to>
                                    </p:set>
                                    <p:animEffect filter="image" prLst="opacity: 0.25">
                                      <p:cBhvr rctx="IE">
                                        <p:cTn id="31" dur="indefinite"/>
                                        <p:tgtEl>
                                          <p:spTgt spid="46"/>
                                        </p:tgtEl>
                                      </p:cBhvr>
                                    </p:animEffect>
                                  </p:childTnLst>
                                </p:cTn>
                              </p:par>
                              <p:par>
                                <p:cTn id="32" presetID="9" presetClass="emph" presetSubtype="0" grpId="0" nodeType="withEffect">
                                  <p:stCondLst>
                                    <p:cond delay="0"/>
                                  </p:stCondLst>
                                  <p:childTnLst>
                                    <p:set>
                                      <p:cBhvr>
                                        <p:cTn id="33" dur="indefinite"/>
                                        <p:tgtEl>
                                          <p:spTgt spid="47"/>
                                        </p:tgtEl>
                                        <p:attrNameLst>
                                          <p:attrName>style.opacity</p:attrName>
                                        </p:attrNameLst>
                                      </p:cBhvr>
                                      <p:to>
                                        <p:strVal val="0.25"/>
                                      </p:to>
                                    </p:set>
                                    <p:animEffect filter="image" prLst="opacity: 0.25">
                                      <p:cBhvr rctx="IE">
                                        <p:cTn id="34" dur="indefinite"/>
                                        <p:tgtEl>
                                          <p:spTgt spid="47"/>
                                        </p:tgtEl>
                                      </p:cBhvr>
                                    </p:animEffect>
                                  </p:childTnLst>
                                </p:cTn>
                              </p:par>
                              <p:par>
                                <p:cTn id="35" presetID="9" presetClass="emph" presetSubtype="0" grpId="0" nodeType="withEffect">
                                  <p:stCondLst>
                                    <p:cond delay="0"/>
                                  </p:stCondLst>
                                  <p:childTnLst>
                                    <p:set>
                                      <p:cBhvr>
                                        <p:cTn id="36" dur="indefinite"/>
                                        <p:tgtEl>
                                          <p:spTgt spid="32"/>
                                        </p:tgtEl>
                                        <p:attrNameLst>
                                          <p:attrName>style.opacity</p:attrName>
                                        </p:attrNameLst>
                                      </p:cBhvr>
                                      <p:to>
                                        <p:strVal val="0.25"/>
                                      </p:to>
                                    </p:set>
                                    <p:animEffect filter="image" prLst="opacity: 0.25">
                                      <p:cBhvr rctx="IE">
                                        <p:cTn id="37" dur="indefinite"/>
                                        <p:tgtEl>
                                          <p:spTgt spid="32"/>
                                        </p:tgtEl>
                                      </p:cBhvr>
                                    </p:animEffect>
                                  </p:childTnLst>
                                </p:cTn>
                              </p:par>
                              <p:par>
                                <p:cTn id="38" presetID="9" presetClass="emph" presetSubtype="0" grpId="0" nodeType="withEffect">
                                  <p:stCondLst>
                                    <p:cond delay="0"/>
                                  </p:stCondLst>
                                  <p:childTnLst>
                                    <p:set>
                                      <p:cBhvr>
                                        <p:cTn id="39" dur="indefinite"/>
                                        <p:tgtEl>
                                          <p:spTgt spid="33"/>
                                        </p:tgtEl>
                                        <p:attrNameLst>
                                          <p:attrName>style.opacity</p:attrName>
                                        </p:attrNameLst>
                                      </p:cBhvr>
                                      <p:to>
                                        <p:strVal val="0.25"/>
                                      </p:to>
                                    </p:set>
                                    <p:animEffect filter="image" prLst="opacity: 0.25">
                                      <p:cBhvr rctx="IE">
                                        <p:cTn id="40" dur="indefinite"/>
                                        <p:tgtEl>
                                          <p:spTgt spid="33"/>
                                        </p:tgtEl>
                                      </p:cBhvr>
                                    </p:animEffect>
                                  </p:childTnLst>
                                </p:cTn>
                              </p:par>
                              <p:par>
                                <p:cTn id="41" presetID="9" presetClass="emph" presetSubtype="0" grpId="0" nodeType="withEffect">
                                  <p:stCondLst>
                                    <p:cond delay="0"/>
                                  </p:stCondLst>
                                  <p:childTnLst>
                                    <p:set>
                                      <p:cBhvr>
                                        <p:cTn id="42" dur="indefinite"/>
                                        <p:tgtEl>
                                          <p:spTgt spid="34"/>
                                        </p:tgtEl>
                                        <p:attrNameLst>
                                          <p:attrName>style.opacity</p:attrName>
                                        </p:attrNameLst>
                                      </p:cBhvr>
                                      <p:to>
                                        <p:strVal val="0.25"/>
                                      </p:to>
                                    </p:set>
                                    <p:animEffect filter="image" prLst="opacity: 0.25">
                                      <p:cBhvr rctx="IE">
                                        <p:cTn id="43" dur="indefinite"/>
                                        <p:tgtEl>
                                          <p:spTgt spid="34"/>
                                        </p:tgtEl>
                                      </p:cBhvr>
                                    </p:animEffect>
                                  </p:childTnLst>
                                </p:cTn>
                              </p:par>
                              <p:par>
                                <p:cTn id="44" presetID="9" presetClass="emph" presetSubtype="0" grpId="0" nodeType="withEffect">
                                  <p:stCondLst>
                                    <p:cond delay="0"/>
                                  </p:stCondLst>
                                  <p:childTnLst>
                                    <p:set>
                                      <p:cBhvr>
                                        <p:cTn id="45" dur="indefinite"/>
                                        <p:tgtEl>
                                          <p:spTgt spid="35"/>
                                        </p:tgtEl>
                                        <p:attrNameLst>
                                          <p:attrName>style.opacity</p:attrName>
                                        </p:attrNameLst>
                                      </p:cBhvr>
                                      <p:to>
                                        <p:strVal val="0.25"/>
                                      </p:to>
                                    </p:set>
                                    <p:animEffect filter="image" prLst="opacity: 0.25">
                                      <p:cBhvr rctx="IE">
                                        <p:cTn id="46" dur="indefinite"/>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25" grpId="0"/>
    </p:bld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ADEA41B4EC7D45B46FF5231D61E26B" ma:contentTypeVersion="13" ma:contentTypeDescription="Create a new document." ma:contentTypeScope="" ma:versionID="753ffbfea11f7575d6e79ca34d48d706">
  <xsd:schema xmlns:xsd="http://www.w3.org/2001/XMLSchema" xmlns:xs="http://www.w3.org/2001/XMLSchema" xmlns:p="http://schemas.microsoft.com/office/2006/metadata/properties" xmlns:ns3="1fadf77a-7308-4ce0-94b7-998965077179" xmlns:ns4="21df7817-3852-4a71-a63d-79fffb2d424c" targetNamespace="http://schemas.microsoft.com/office/2006/metadata/properties" ma:root="true" ma:fieldsID="6ccc1d61ceba1c64dae51feb104866ca" ns3:_="" ns4:_="">
    <xsd:import namespace="1fadf77a-7308-4ce0-94b7-998965077179"/>
    <xsd:import namespace="21df7817-3852-4a71-a63d-79fffb2d424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adf77a-7308-4ce0-94b7-9989650771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1df7817-3852-4a71-a63d-79fffb2d424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E055421-FAD5-4CE8-89E7-6A4068CF1008}">
  <ds:schemaRefs>
    <ds:schemaRef ds:uri="http://schemas.microsoft.com/sharepoint/v3/contenttype/forms"/>
  </ds:schemaRefs>
</ds:datastoreItem>
</file>

<file path=customXml/itemProps2.xml><?xml version="1.0" encoding="utf-8"?>
<ds:datastoreItem xmlns:ds="http://schemas.openxmlformats.org/officeDocument/2006/customXml" ds:itemID="{06A83B74-8DBE-45D5-8A12-05881246B6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adf77a-7308-4ce0-94b7-998965077179"/>
    <ds:schemaRef ds:uri="21df7817-3852-4a71-a63d-79fffb2d42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77D04E-3A9F-470E-863F-9A63997BF6F4}">
  <ds:schemaRefs>
    <ds:schemaRef ds:uri="http://schemas.microsoft.com/office/2006/documentManagement/types"/>
    <ds:schemaRef ds:uri="http://schemas.microsoft.com/office/infopath/2007/PartnerControls"/>
    <ds:schemaRef ds:uri="1fadf77a-7308-4ce0-94b7-998965077179"/>
    <ds:schemaRef ds:uri="21df7817-3852-4a71-a63d-79fffb2d424c"/>
    <ds:schemaRef ds:uri="http://purl.org/dc/terms/"/>
    <ds:schemaRef ds:uri="http://purl.org/dc/dcmitype/"/>
    <ds:schemaRef ds:uri="http://purl.org/dc/elements/1.1/"/>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Parcel</Template>
  <TotalTime>3148</TotalTime>
  <Words>1586</Words>
  <Application>Microsoft Macintosh PowerPoint</Application>
  <PresentationFormat>Widescreen</PresentationFormat>
  <Paragraphs>339</Paragraphs>
  <Slides>35</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Calibiri</vt:lpstr>
      <vt:lpstr>Calibri</vt:lpstr>
      <vt:lpstr>Gill Sans MT</vt:lpstr>
      <vt:lpstr>Times New Roman</vt:lpstr>
      <vt:lpstr>Wingdings</vt:lpstr>
      <vt:lpstr>Parcel</vt:lpstr>
      <vt:lpstr>Chapter 14 Integrated Marketing Communication Strategy</vt:lpstr>
      <vt:lpstr>Integrated Marketing Communication Strategy</vt:lpstr>
      <vt:lpstr> Marketing Communication</vt:lpstr>
      <vt:lpstr>The Marketing Communication or Promotion Mix</vt:lpstr>
      <vt:lpstr>The New Communication Model</vt:lpstr>
      <vt:lpstr>IMC – Different types of promotional tools</vt:lpstr>
      <vt:lpstr>IMC – Different types of promotional tools</vt:lpstr>
      <vt:lpstr>IMC – Different types of promotional tools</vt:lpstr>
      <vt:lpstr>IMC – Different types of promotional tools</vt:lpstr>
      <vt:lpstr>IMC – Different types of promotional tools</vt:lpstr>
      <vt:lpstr>IMC – Different types of promotional tools</vt:lpstr>
      <vt:lpstr>IMC – Different types of promotional tools</vt:lpstr>
      <vt:lpstr>IMC – Different types of promotional tools</vt:lpstr>
      <vt:lpstr>IMC – Different types of promotional tools</vt:lpstr>
      <vt:lpstr>Communication Platforms</vt:lpstr>
      <vt:lpstr>Communication Platforms</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Steps in Developing Effective Marketing Communication</vt:lpstr>
      <vt:lpstr>Setting the Total Promotion Budget</vt:lpstr>
      <vt:lpstr>Setting the Promotional Mix</vt:lpstr>
      <vt:lpstr>Push versus Pull Promotion Strategy</vt:lpstr>
      <vt:lpstr>Buzz Marketing</vt:lpstr>
      <vt:lpstr>PowerPoint Presentation</vt:lpstr>
      <vt:lpstr>PowerPoint Presentation</vt:lpstr>
      <vt:lpstr>Knorr Soup Bangladesh Created Buzz With Their Out Of The Box Campaign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Management</dc:title>
  <dc:creator>Nilufer/MO/Nilufer Yasmin Munni (Email: nilufer.munni@robi.com.bd)</dc:creator>
  <cp:lastModifiedBy>nilufer.yasmin.m@outlook.com</cp:lastModifiedBy>
  <cp:revision>88</cp:revision>
  <dcterms:created xsi:type="dcterms:W3CDTF">2020-02-02T06:50:28Z</dcterms:created>
  <dcterms:modified xsi:type="dcterms:W3CDTF">2024-04-17T05:57:40Z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0x01010006ADEA41B4EC7D45B46FF5231D61E26B</vt:lpwstr>
  </property>
</Properties>
</file>